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7" r:id="rId2"/>
    <p:sldId id="264" r:id="rId3"/>
    <p:sldId id="268" r:id="rId4"/>
    <p:sldId id="265" r:id="rId5"/>
    <p:sldId id="269" r:id="rId6"/>
    <p:sldId id="256" r:id="rId7"/>
    <p:sldId id="271" r:id="rId8"/>
    <p:sldId id="257" r:id="rId9"/>
    <p:sldId id="272" r:id="rId10"/>
    <p:sldId id="273" r:id="rId11"/>
    <p:sldId id="274" r:id="rId12"/>
    <p:sldId id="260" r:id="rId13"/>
    <p:sldId id="275" r:id="rId14"/>
    <p:sldId id="262" r:id="rId15"/>
    <p:sldId id="263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0AB46"/>
    <a:srgbClr val="000099"/>
    <a:srgbClr val="4472C3"/>
    <a:srgbClr val="0000FF"/>
    <a:srgbClr val="3333FF"/>
    <a:srgbClr val="33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84201" autoAdjust="0"/>
  </p:normalViewPr>
  <p:slideViewPr>
    <p:cSldViewPr snapToGrid="0">
      <p:cViewPr varScale="1">
        <p:scale>
          <a:sx n="66" d="100"/>
          <a:sy n="66" d="100"/>
        </p:scale>
        <p:origin x="-638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FA590-175C-4E05-A791-D87F2D0A0CFA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CB94A-266B-4C2F-A043-9B9D0E8BC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3739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2351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সময়-</a:t>
            </a:r>
            <a:r>
              <a:rPr lang="en-US" baseline="0" dirty="0" smtClean="0"/>
              <a:t>5</a:t>
            </a:r>
            <a:r>
              <a:rPr lang="bn-BD" baseline="0" dirty="0" smtClean="0"/>
              <a:t>মিনিট । বোর্ড ও অন্যান্ন বাস্তব উপকরণের বিকল্প নাই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8012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খ</a:t>
            </a:r>
            <a:r>
              <a:rPr lang="bn-BD" baseline="0" dirty="0" smtClean="0"/>
              <a:t> নং বোর্ড ব্যাবহার করালে ভাল হয়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459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584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কন্টেন্টিকে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5052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কন্টেন্টি তৈরিতে</a:t>
            </a:r>
            <a:r>
              <a:rPr lang="bn-BD" baseline="0" dirty="0" smtClean="0"/>
              <a:t> আদর্শমান  ( কারিকুলাম ডকুমেন্ট,পাঠ্যপুস্তক ,ট্রেনিং-এ লব্দ জ্ঞান ও দক্ষতা ) বজায় রাখার আপ্রাণ প্রচেষ্টা ছিল । তবুও আপনি মনে করলে প্রয়োজনে আরো পরিবর্তন পরিমার্জন বা সংশধন করতে পাতরেন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8751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এ</a:t>
            </a:r>
            <a:r>
              <a:rPr lang="bn-BD" dirty="0" smtClean="0"/>
              <a:t>নিমেশনের</a:t>
            </a:r>
            <a:r>
              <a:rPr lang="bn-BD" baseline="0" dirty="0" smtClean="0"/>
              <a:t> সাথে সংখ্যাটি গুনে গুনে শিক্ষার্থীরা বলবে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9951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পাঠ</a:t>
            </a:r>
            <a:r>
              <a:rPr lang="bn-BD" baseline="0" smtClean="0"/>
              <a:t> শিরোনাম 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38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 গুনে গুনে শিক্ষার্থীরা বলবে অবশেষে মিলিয়ে নিবে । স্বকীয়মানের ধারণা স্পষ্ট করতে হবে ।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৩ </a:t>
            </a:r>
            <a:r>
              <a:rPr lang="en-US" baseline="0" dirty="0" err="1" smtClean="0"/>
              <a:t>মিনিট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 </a:t>
            </a:r>
            <a:r>
              <a:rPr lang="bn-BD" baseline="0" dirty="0" smtClean="0"/>
              <a:t>বোর্ড ও অন্যান্ন বাস্তব উপকরণের বিকল্প নাই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23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বোর্ড ও অন্যান্ন বাস্তব উপকরণের বিকল্প নাই 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0644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কাজটি</a:t>
            </a:r>
            <a:r>
              <a:rPr lang="en-US" dirty="0" smtClean="0"/>
              <a:t> </a:t>
            </a:r>
            <a:r>
              <a:rPr lang="en-US" dirty="0" err="1" smtClean="0"/>
              <a:t>এককভাবে</a:t>
            </a:r>
            <a:r>
              <a:rPr lang="en-US" baseline="0" dirty="0" smtClean="0"/>
              <a:t> ৩মিনিটের </a:t>
            </a:r>
            <a:r>
              <a:rPr lang="en-US" baseline="0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992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কাজটি একক</a:t>
            </a:r>
            <a:r>
              <a:rPr lang="bn-BD" baseline="0" dirty="0" smtClean="0"/>
              <a:t> কাজ হিসাবে দিলে ভালো হয় । বোর্ড ও অন্যান্ন বাস্তব উপকরণের বিকল্প নাই । </a:t>
            </a:r>
            <a:endParaRPr lang="en-US" dirty="0" smtClean="0"/>
          </a:p>
          <a:p>
            <a:endParaRPr lang="en-US" dirty="0" smtClean="0"/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4062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কাজটি</a:t>
            </a:r>
            <a:r>
              <a:rPr lang="bn-BD" baseline="0" dirty="0" smtClean="0"/>
              <a:t> </a:t>
            </a:r>
            <a:r>
              <a:rPr lang="bn-BD" dirty="0" smtClean="0"/>
              <a:t>একক</a:t>
            </a:r>
            <a:r>
              <a:rPr lang="bn-BD" baseline="0" dirty="0" smtClean="0"/>
              <a:t> কাজ দিবেন ।সময়-৩মিনিট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465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কাজটি</a:t>
            </a:r>
            <a:r>
              <a:rPr lang="bn-BD" baseline="0" dirty="0" smtClean="0"/>
              <a:t> </a:t>
            </a:r>
            <a:r>
              <a:rPr lang="bn-BD" dirty="0" smtClean="0"/>
              <a:t>একক</a:t>
            </a:r>
            <a:r>
              <a:rPr lang="bn-BD" baseline="0" dirty="0" smtClean="0"/>
              <a:t> কাজ দিবেন ।সময়-৪মিনিট । বোর্ড ও অন্যান্ন বাস্তব উপকরণের বিকল্প নাই । 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B94A-266B-4C2F-A043-9B9D0E8BC7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269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56881-2535-4637-847C-598F902486BE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CD29B1-0BF6-4F37-8A1C-392DE60BE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15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56881-2535-4637-847C-598F902486BE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CD29B1-0BF6-4F37-8A1C-392DE60BE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5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56881-2535-4637-847C-598F902486BE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CD29B1-0BF6-4F37-8A1C-392DE60BE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20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56881-2535-4637-847C-598F902486BE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CD29B1-0BF6-4F37-8A1C-392DE60BE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688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56881-2535-4637-847C-598F902486BE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CD29B1-0BF6-4F37-8A1C-392DE60BE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0743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56881-2535-4637-847C-598F902486BE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CD29B1-0BF6-4F37-8A1C-392DE60BE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934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56881-2535-4637-847C-598F902486BE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CD29B1-0BF6-4F37-8A1C-392DE60BE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226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56881-2535-4637-847C-598F902486BE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CD29B1-0BF6-4F37-8A1C-392DE60BE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98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56881-2535-4637-847C-598F902486BE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CD29B1-0BF6-4F37-8A1C-392DE60BE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936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56881-2535-4637-847C-598F902486BE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CD29B1-0BF6-4F37-8A1C-392DE60BE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25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56881-2535-4637-847C-598F902486BE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4CD29B1-0BF6-4F37-8A1C-392DE60BE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632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50796" y="59269"/>
            <a:ext cx="9042404" cy="6773333"/>
          </a:xfrm>
          <a:prstGeom prst="frame">
            <a:avLst>
              <a:gd name="adj1" fmla="val 1391"/>
            </a:avLst>
          </a:prstGeom>
          <a:solidFill>
            <a:srgbClr val="00B0F0">
              <a:alpha val="29000"/>
            </a:srgbClr>
          </a:solidFill>
          <a:ln w="88900" cmpd="thickThin">
            <a:solidFill>
              <a:srgbClr val="0000FF">
                <a:alpha val="62000"/>
              </a:srgb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3355" y="183009"/>
            <a:ext cx="8784378" cy="651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785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31506" y="1448700"/>
            <a:ext cx="6211940" cy="1868931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415" y="330049"/>
            <a:ext cx="8440616" cy="61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153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268" y="1538115"/>
            <a:ext cx="8628185" cy="959339"/>
          </a:xfrm>
          <a:prstGeom prst="rect">
            <a:avLst/>
          </a:prstGeom>
          <a:solidFill>
            <a:schemeClr val="accent2"/>
          </a:solidFill>
        </p:spPr>
      </p:sp>
      <p:sp>
        <p:nvSpPr>
          <p:cNvPr id="5" name="Freeform 4"/>
          <p:cNvSpPr/>
          <p:nvPr/>
        </p:nvSpPr>
        <p:spPr>
          <a:xfrm>
            <a:off x="466460" y="1655046"/>
            <a:ext cx="1458334" cy="725475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বিলিয়ন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059624" y="1667583"/>
            <a:ext cx="1464575" cy="725475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মিলিয়ন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659028" y="1655046"/>
            <a:ext cx="1603651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হাজার</a:t>
            </a: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369251" y="1655046"/>
            <a:ext cx="1016719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শতক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492010" y="1655046"/>
            <a:ext cx="1016719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দশক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638747" y="1655046"/>
            <a:ext cx="1016719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একক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268" y="2380521"/>
            <a:ext cx="8628185" cy="959339"/>
          </a:xfrm>
          <a:prstGeom prst="rect">
            <a:avLst/>
          </a:prstGeom>
          <a:solidFill>
            <a:schemeClr val="accent2"/>
          </a:solidFill>
        </p:spPr>
      </p:sp>
      <p:sp>
        <p:nvSpPr>
          <p:cNvPr id="14" name="Freeform 13"/>
          <p:cNvSpPr/>
          <p:nvPr/>
        </p:nvSpPr>
        <p:spPr>
          <a:xfrm>
            <a:off x="4720213" y="2497451"/>
            <a:ext cx="542466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১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314167" y="2531209"/>
            <a:ext cx="1016719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dirty="0">
                <a:latin typeface="SutonnyOMJ" pitchFamily="2" charset="0"/>
                <a:cs typeface="SutonnyOMJ" pitchFamily="2" charset="0"/>
              </a:rPr>
              <a:t>১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492010" y="2497452"/>
            <a:ext cx="1016719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dirty="0">
                <a:latin typeface="SutonnyOMJ" pitchFamily="2" charset="0"/>
                <a:cs typeface="SutonnyOMJ" pitchFamily="2" charset="0"/>
              </a:rPr>
              <a:t>১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7638747" y="2497452"/>
            <a:ext cx="1016719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dirty="0">
                <a:latin typeface="SutonnyOMJ" pitchFamily="2" charset="0"/>
                <a:cs typeface="SutonnyOMJ" pitchFamily="2" charset="0"/>
              </a:rPr>
              <a:t>১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173497" y="2497450"/>
            <a:ext cx="542466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১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626781" y="2497449"/>
            <a:ext cx="542466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১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027382" y="2497448"/>
            <a:ext cx="482696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544068" y="2484917"/>
            <a:ext cx="483313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059625" y="2484673"/>
            <a:ext cx="484444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468609" y="2484672"/>
            <a:ext cx="484444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১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960516" y="2484672"/>
            <a:ext cx="484444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১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66460" y="2484671"/>
            <a:ext cx="484444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১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4268" y="3339850"/>
            <a:ext cx="8628185" cy="1619449"/>
          </a:xfrm>
          <a:prstGeom prst="rect">
            <a:avLst/>
          </a:prstGeom>
          <a:solidFill>
            <a:schemeClr val="accent2"/>
          </a:solidFill>
        </p:spPr>
      </p:sp>
      <p:sp>
        <p:nvSpPr>
          <p:cNvPr id="27" name="Freeform 26"/>
          <p:cNvSpPr/>
          <p:nvPr/>
        </p:nvSpPr>
        <p:spPr>
          <a:xfrm>
            <a:off x="466460" y="3432580"/>
            <a:ext cx="1510039" cy="1526720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একশত এগার বিলিয়ন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059625" y="3445117"/>
            <a:ext cx="1492832" cy="1514182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dirty="0">
                <a:latin typeface="SutonnyOMJ" pitchFamily="2" charset="0"/>
                <a:cs typeface="SutonnyOMJ" pitchFamily="2" charset="0"/>
              </a:rPr>
              <a:t>একশত এগার </a:t>
            </a: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মিলিয়ন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659028" y="3432580"/>
            <a:ext cx="1603651" cy="1526719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dirty="0">
                <a:latin typeface="SutonnyOMJ" pitchFamily="2" charset="0"/>
                <a:cs typeface="SutonnyOMJ" pitchFamily="2" charset="0"/>
              </a:rPr>
              <a:t>একশত এগার </a:t>
            </a: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হাজার 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369251" y="3432580"/>
            <a:ext cx="3286215" cy="1526719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SutonnyOMJ" pitchFamily="2" charset="0"/>
                <a:cs typeface="SutonnyOMJ" pitchFamily="2" charset="0"/>
              </a:rPr>
              <a:t>একশত এগার </a:t>
            </a:r>
            <a:endParaRPr lang="en-US" sz="3400" kern="1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3" name="Picture 32">
            <a:hlinkClick r:id="" action="ppaction://hlinkshowjump?jump=lastslide" highlightClick="1"/>
          </p:cNvPr>
          <p:cNvPicPr>
            <a:picLocks noChangeAspect="1"/>
          </p:cNvPicPr>
          <p:nvPr/>
        </p:nvPicPr>
        <p:blipFill rotWithShape="1">
          <a:blip r:embed="rId3"/>
          <a:srcRect l="2528" t="-3668" r="3569" b="4893"/>
          <a:stretch/>
        </p:blipFill>
        <p:spPr>
          <a:xfrm>
            <a:off x="2440308" y="297307"/>
            <a:ext cx="3818468" cy="1078399"/>
          </a:xfrm>
          <a:prstGeom prst="plaque">
            <a:avLst>
              <a:gd name="adj" fmla="val 18139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4" name="TextBox 33"/>
          <p:cNvSpPr txBox="1"/>
          <p:nvPr/>
        </p:nvSpPr>
        <p:spPr>
          <a:xfrm>
            <a:off x="411876" y="5932407"/>
            <a:ext cx="841717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আন্তর্জাতিক পদ্ধতিতে কথায় লিখঃ ২৬৩৫৪৮৯১০৬৭</a:t>
            </a:r>
            <a:endParaRPr lang="en-US" sz="36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6460" y="5175300"/>
            <a:ext cx="1097280" cy="54864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4000" dirty="0" err="1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90758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4" grpId="0" build="p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1354" y="2253265"/>
            <a:ext cx="8663352" cy="842409"/>
          </a:xfrm>
          <a:prstGeom prst="rect">
            <a:avLst/>
          </a:prstGeom>
          <a:solidFill>
            <a:schemeClr val="accent2"/>
          </a:solidFill>
        </p:spPr>
      </p:sp>
      <p:sp>
        <p:nvSpPr>
          <p:cNvPr id="22" name="Rectangle 21"/>
          <p:cNvSpPr/>
          <p:nvPr/>
        </p:nvSpPr>
        <p:spPr>
          <a:xfrm>
            <a:off x="281354" y="3088989"/>
            <a:ext cx="8659103" cy="959339"/>
          </a:xfrm>
          <a:prstGeom prst="rect">
            <a:avLst/>
          </a:prstGeom>
          <a:solidFill>
            <a:schemeClr val="accent2"/>
          </a:solidFill>
        </p:spPr>
      </p:sp>
      <p:sp>
        <p:nvSpPr>
          <p:cNvPr id="2" name="Rectangle 1"/>
          <p:cNvSpPr/>
          <p:nvPr/>
        </p:nvSpPr>
        <p:spPr>
          <a:xfrm>
            <a:off x="281354" y="1396699"/>
            <a:ext cx="8663353" cy="842409"/>
          </a:xfrm>
          <a:prstGeom prst="rect">
            <a:avLst/>
          </a:prstGeom>
          <a:solidFill>
            <a:schemeClr val="accent2"/>
          </a:solidFill>
        </p:spPr>
      </p:sp>
      <p:sp>
        <p:nvSpPr>
          <p:cNvPr id="3" name="Freeform 2"/>
          <p:cNvSpPr/>
          <p:nvPr/>
        </p:nvSpPr>
        <p:spPr>
          <a:xfrm>
            <a:off x="3335988" y="1472556"/>
            <a:ext cx="795263" cy="725475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লক্ষ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131325" y="1450522"/>
            <a:ext cx="1022817" cy="725475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অযুত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163461" y="1450523"/>
            <a:ext cx="940759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হাজার 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070886" y="1474073"/>
            <a:ext cx="873942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শতক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052450" y="1450523"/>
            <a:ext cx="905393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দশক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988173" y="1450523"/>
            <a:ext cx="905393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একক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35716" y="2311731"/>
            <a:ext cx="1128014" cy="725475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বিলিয়ন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63730" y="2305466"/>
            <a:ext cx="2046467" cy="725475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মিলিয়ন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526954" y="2292928"/>
            <a:ext cx="2562218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হাজার 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36987" y="2292929"/>
            <a:ext cx="905393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শতক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075895" y="2280393"/>
            <a:ext cx="905393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দশক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988172" y="2267857"/>
            <a:ext cx="905393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একক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466287" y="1474074"/>
            <a:ext cx="939481" cy="725475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নিযুত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639895" y="1507123"/>
            <a:ext cx="852664" cy="725475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কোটি 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079283" y="1507125"/>
            <a:ext cx="606298" cy="725475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019182" y="1463057"/>
            <a:ext cx="423327" cy="725475"/>
          </a:xfrm>
          <a:custGeom>
            <a:avLst/>
            <a:gdLst>
              <a:gd name="connsiteX0" fmla="*/ 0 w 1589310"/>
              <a:gd name="connsiteY0" fmla="*/ 0 h 725475"/>
              <a:gd name="connsiteX1" fmla="*/ 1589310 w 1589310"/>
              <a:gd name="connsiteY1" fmla="*/ 0 h 725475"/>
              <a:gd name="connsiteX2" fmla="*/ 1589310 w 1589310"/>
              <a:gd name="connsiteY2" fmla="*/ 725475 h 725475"/>
              <a:gd name="connsiteX3" fmla="*/ 0 w 1589310"/>
              <a:gd name="connsiteY3" fmla="*/ 725475 h 725475"/>
              <a:gd name="connsiteX4" fmla="*/ 0 w 1589310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310" h="725475">
                <a:moveTo>
                  <a:pt x="0" y="0"/>
                </a:moveTo>
                <a:lnTo>
                  <a:pt x="1589310" y="0"/>
                </a:lnTo>
                <a:lnTo>
                  <a:pt x="1589310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216018" y="3209855"/>
            <a:ext cx="864610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136604" y="3193139"/>
            <a:ext cx="929523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7102613" y="3193139"/>
            <a:ext cx="855230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981288" y="3205916"/>
            <a:ext cx="912277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407877" y="3205916"/>
            <a:ext cx="778397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577429" y="3205916"/>
            <a:ext cx="796263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2657811" y="3205916"/>
            <a:ext cx="910271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979741" y="3205916"/>
            <a:ext cx="697606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463730" y="3205916"/>
            <a:ext cx="516010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039604" y="3205916"/>
            <a:ext cx="379373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642165" y="3205916"/>
            <a:ext cx="387245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35716" y="3205916"/>
            <a:ext cx="338904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526954" y="4048328"/>
            <a:ext cx="796263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2657811" y="4052487"/>
            <a:ext cx="884989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047830" y="4056646"/>
            <a:ext cx="609981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1471512" y="4056646"/>
            <a:ext cx="565228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1014322" y="4052487"/>
            <a:ext cx="428187" cy="725475"/>
          </a:xfrm>
          <a:custGeom>
            <a:avLst/>
            <a:gdLst>
              <a:gd name="connsiteX0" fmla="*/ 0 w 1209125"/>
              <a:gd name="connsiteY0" fmla="*/ 0 h 725475"/>
              <a:gd name="connsiteX1" fmla="*/ 1209125 w 1209125"/>
              <a:gd name="connsiteY1" fmla="*/ 0 h 725475"/>
              <a:gd name="connsiteX2" fmla="*/ 1209125 w 1209125"/>
              <a:gd name="connsiteY2" fmla="*/ 725475 h 725475"/>
              <a:gd name="connsiteX3" fmla="*/ 0 w 1209125"/>
              <a:gd name="connsiteY3" fmla="*/ 725475 h 725475"/>
              <a:gd name="connsiteX4" fmla="*/ 0 w 1209125"/>
              <a:gd name="connsiteY4" fmla="*/ 0 h 7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125" h="725475">
                <a:moveTo>
                  <a:pt x="0" y="0"/>
                </a:moveTo>
                <a:lnTo>
                  <a:pt x="1209125" y="0"/>
                </a:lnTo>
                <a:lnTo>
                  <a:pt x="1209125" y="725475"/>
                </a:lnTo>
                <a:lnTo>
                  <a:pt x="0" y="72547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540" tIns="129540" rIns="129540" bIns="129540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4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/>
          <a:srcRect l="230" t="-33927" r="-3517" b="-1"/>
          <a:stretch/>
        </p:blipFill>
        <p:spPr>
          <a:xfrm>
            <a:off x="664199" y="214294"/>
            <a:ext cx="7722904" cy="1120589"/>
          </a:xfrm>
          <a:prstGeom prst="cube">
            <a:avLst/>
          </a:prstGeom>
          <a:pattFill prst="sphere">
            <a:fgClr>
              <a:schemeClr val="accent2"/>
            </a:fgClr>
            <a:bgClr>
              <a:schemeClr val="bg1"/>
            </a:bgClr>
          </a:patt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41" name="TextBox 40"/>
          <p:cNvSpPr txBox="1"/>
          <p:nvPr/>
        </p:nvSpPr>
        <p:spPr>
          <a:xfrm>
            <a:off x="5129124" y="4072055"/>
            <a:ext cx="3119718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১মিলিয়ন = ১০ লক্ষ </a:t>
            </a:r>
            <a:endParaRPr lang="en-US" sz="3600" dirty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86753" y="4799070"/>
            <a:ext cx="3733609" cy="646331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১বিলিয়ন = ১০০ কোটি </a:t>
            </a:r>
            <a:endParaRPr lang="en-US" sz="3600" dirty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0921" y="4999130"/>
            <a:ext cx="4845234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কাজঃ ১। ৭ মিলিয়নে কত লক্ষ ? </a:t>
            </a:r>
          </a:p>
          <a:p>
            <a:r>
              <a:rPr lang="bn-BD" sz="36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২। ৭০০ কোটিতে কত বিলিয়ন ? 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33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67238" y="294159"/>
            <a:ext cx="4256317" cy="1267534"/>
            <a:chOff x="2764970" y="234695"/>
            <a:chExt cx="3799116" cy="816429"/>
          </a:xfrm>
        </p:grpSpPr>
        <p:sp>
          <p:nvSpPr>
            <p:cNvPr id="7" name="Rounded Rectangle 6"/>
            <p:cNvSpPr/>
            <p:nvPr/>
          </p:nvSpPr>
          <p:spPr>
            <a:xfrm>
              <a:off x="2764970" y="234695"/>
              <a:ext cx="3799116" cy="816429"/>
            </a:xfrm>
            <a:prstGeom prst="roundRect">
              <a:avLst>
                <a:gd name="adj" fmla="val 49999"/>
              </a:avLst>
            </a:prstGeom>
            <a:solidFill>
              <a:schemeClr val="accent2">
                <a:lumMod val="50000"/>
                <a:alpha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7"/>
            <p:cNvSpPr/>
            <p:nvPr/>
          </p:nvSpPr>
          <p:spPr>
            <a:xfrm>
              <a:off x="3042566" y="366304"/>
              <a:ext cx="3243925" cy="553212"/>
            </a:xfrm>
            <a:prstGeom prst="roundRect">
              <a:avLst>
                <a:gd name="adj" fmla="val 47387"/>
              </a:avLst>
            </a:prstGeom>
            <a:blipFill dpi="0" rotWithShape="1">
              <a:blip r:embed="rId3"/>
              <a:srcRect/>
              <a:stretch>
                <a:fillRect t="-16379" b="-33333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z="12700"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TextBox 11"/>
          <p:cNvSpPr txBox="1"/>
          <p:nvPr/>
        </p:nvSpPr>
        <p:spPr>
          <a:xfrm>
            <a:off x="425668" y="5084381"/>
            <a:ext cx="8276897" cy="1323439"/>
          </a:xfrm>
          <a:prstGeom prst="rect">
            <a:avLst/>
          </a:prstGeom>
          <a:solidFill>
            <a:schemeClr val="tx1"/>
          </a:solidFill>
          <a:ln w="5715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দেশীয় ও আন্তর্জাতিক গণনা পদ্ধতির মধ্যে মিল ও অমিল গুলি খুজে বের ক</a:t>
            </a:r>
            <a:r>
              <a:rPr lang="en-US" sz="4000" dirty="0" err="1" smtClean="0">
                <a:ln w="0"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রে</a:t>
            </a:r>
            <a:r>
              <a:rPr lang="bn-BD" sz="4000" dirty="0" smtClean="0">
                <a:ln w="0"/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তাদের পক্ষে যুক্তি দাও । </a:t>
            </a:r>
            <a:endParaRPr lang="en-US" sz="4000" dirty="0">
              <a:ln w="0"/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5" y="2084715"/>
            <a:ext cx="8797290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0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643" y="3070730"/>
            <a:ext cx="840853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ক) অঙ্কপাতন বলতে কী বুঝ ?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643" y="4410800"/>
            <a:ext cx="8644171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খ) একটি দেশীয় ও একটি আর্ন্তজাতিক পদ্ধতিতে সংখ্যা লিখ ।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8647" y="433075"/>
            <a:ext cx="3419301" cy="144655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88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484604" y="919499"/>
            <a:ext cx="4117098" cy="1131415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70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bn-BD" sz="1100" dirty="0" smtClean="0"/>
          </a:p>
          <a:p>
            <a:pPr algn="ctr"/>
            <a:r>
              <a:rPr lang="bn-BD" sz="1100" dirty="0" smtClean="0"/>
              <a:t>প্রশ্নের জন্য ক্লিক  </a:t>
            </a:r>
            <a:endParaRPr lang="en-US" sz="1100" dirty="0"/>
          </a:p>
        </p:txBody>
      </p:sp>
      <p:sp>
        <p:nvSpPr>
          <p:cNvPr id="18" name="Rounded Rectangle 17"/>
          <p:cNvSpPr/>
          <p:nvPr/>
        </p:nvSpPr>
        <p:spPr>
          <a:xfrm>
            <a:off x="2780812" y="1160213"/>
            <a:ext cx="3535866" cy="625024"/>
          </a:xfrm>
          <a:prstGeom prst="roundRect">
            <a:avLst>
              <a:gd name="adj" fmla="val 40415"/>
            </a:avLst>
          </a:prstGeom>
          <a:blipFill rotWithShape="1">
            <a:blip r:embed="rId4"/>
            <a:srcRect/>
            <a:stretch>
              <a:fillRect t="-27000" b="-27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ounded Rectangle 19"/>
          <p:cNvSpPr/>
          <p:nvPr/>
        </p:nvSpPr>
        <p:spPr>
          <a:xfrm>
            <a:off x="2769629" y="1155587"/>
            <a:ext cx="3547049" cy="610955"/>
          </a:xfrm>
          <a:prstGeom prst="roundRect">
            <a:avLst>
              <a:gd name="adj" fmla="val 45127"/>
            </a:avLst>
          </a:prstGeom>
          <a:blipFill rotWithShape="1">
            <a:blip r:embed="rId5"/>
            <a:srcRect/>
            <a:stretch>
              <a:fillRect t="-29000" b="-29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ounded Rectangle 20"/>
          <p:cNvSpPr/>
          <p:nvPr/>
        </p:nvSpPr>
        <p:spPr>
          <a:xfrm>
            <a:off x="944288" y="3779443"/>
            <a:ext cx="2935304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ক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 1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00930" y="2662081"/>
            <a:ext cx="538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স্বার্থক অঙ্ক কয়টি ? </a:t>
            </a:r>
            <a:endParaRPr lang="en-US" sz="3600" dirty="0">
              <a:ln w="0"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384991" y="4033601"/>
            <a:ext cx="2935304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খ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 </a:t>
            </a:r>
            <a:r>
              <a:rPr lang="bn-BD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56931" y="5057002"/>
            <a:ext cx="2935304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গ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৯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384991" y="5128354"/>
            <a:ext cx="2935304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ঘ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১০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47161" y="3713343"/>
            <a:ext cx="3451114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ক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সর্বাপেক্ষা ডানেরটি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5365" y="2595916"/>
            <a:ext cx="87393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২। সংখ্যার কোন  অঙ্কটির স্বকীয় মান ও স্থানীয় মান একই  ? </a:t>
            </a:r>
            <a:endParaRPr lang="en-US" sz="3600" dirty="0">
              <a:ln w="0"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444312" y="4011567"/>
            <a:ext cx="3380198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খ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BD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সর্বাপেক্ষা বামেরটি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16719" y="5047954"/>
            <a:ext cx="3244963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গ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সর্বাপেক্ষা ছোটটি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316453" y="5126262"/>
            <a:ext cx="3285958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ঘ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সর্বাপেক্ষা বড়টি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61012" y="3689344"/>
            <a:ext cx="3418960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ক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১০০ কোটি 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9264" y="2555818"/>
            <a:ext cx="87393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৩</a:t>
            </a:r>
            <a:r>
              <a:rPr lang="bn-BD" sz="36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।  ১ মিলিয়ন= কত ? </a:t>
            </a:r>
            <a:endParaRPr lang="en-US" sz="3600" dirty="0">
              <a:ln w="0"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325115" y="3915500"/>
            <a:ext cx="3367194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খ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BD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১০ কোটি 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59788" y="5045427"/>
            <a:ext cx="3314256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গ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১০০ লক্ষ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395119" y="5157787"/>
            <a:ext cx="3333079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ঘ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১০ লক্ষ 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49975" y="3718745"/>
            <a:ext cx="3453075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ক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 ৩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টি 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347" y="2568331"/>
            <a:ext cx="83666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৪</a:t>
            </a:r>
            <a:r>
              <a:rPr lang="bn-BD" sz="36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।  </a:t>
            </a:r>
            <a:r>
              <a:rPr lang="en-US" sz="36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120030457</a:t>
            </a:r>
            <a:r>
              <a:rPr lang="bn-BD" sz="36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সংখ্যাটিতে</a:t>
            </a:r>
            <a:r>
              <a:rPr lang="en-US" sz="36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স্বার্থক</a:t>
            </a:r>
            <a:r>
              <a:rPr lang="en-US" sz="36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অঙ্ক</a:t>
            </a:r>
            <a:r>
              <a:rPr lang="en-US" sz="36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36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-</a:t>
            </a:r>
            <a:r>
              <a:rPr lang="bn-BD" sz="3600" dirty="0" smtClean="0">
                <a:ln w="0"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 </a:t>
            </a:r>
            <a:endParaRPr lang="en-US" sz="3600" dirty="0">
              <a:ln w="0"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99658" y="3922004"/>
            <a:ext cx="3361311" cy="82370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খ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BD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৫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কোটি 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10227" y="4965539"/>
            <a:ext cx="3314255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গ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৬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টি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419436" y="5220182"/>
            <a:ext cx="3367194" cy="85589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  <a:alpha val="24000"/>
            </a:schemeClr>
          </a:solidFill>
          <a:ln w="79375">
            <a:solidFill>
              <a:srgbClr val="0000FF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0" rIns="0"/>
          <a:lstStyle/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ঘ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. ৯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টি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bn-BD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2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26" grpId="0" animBg="1"/>
      <p:bldP spid="27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22" grpId="0" animBg="1"/>
      <p:bldP spid="23" grpId="0" animBg="1"/>
      <p:bldP spid="24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5943" y="228603"/>
            <a:ext cx="8719457" cy="2046512"/>
            <a:chOff x="195943" y="228602"/>
            <a:chExt cx="8719457" cy="21771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943" y="228602"/>
              <a:ext cx="8719457" cy="2054290"/>
            </a:xfrm>
            <a:prstGeom prst="star24">
              <a:avLst>
                <a:gd name="adj" fmla="val 28704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195943" y="2391749"/>
              <a:ext cx="8719457" cy="13994"/>
            </a:xfrm>
            <a:prstGeom prst="line">
              <a:avLst/>
            </a:prstGeom>
            <a:ln w="73025" cap="rnd" cmpd="thickThin">
              <a:solidFill>
                <a:srgbClr val="0000FF">
                  <a:alpha val="49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631371" y="2939143"/>
            <a:ext cx="8142515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৭৬৩২৪ –এর অংকগুলোকে বিপরীতভাবে সাজালে যে সংখ্যা হয় তা কথায় প্রকাশ কর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71" y="4445996"/>
            <a:ext cx="8142515" cy="1754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।৪,৫,১,২,৮,৬,৯,৩, একই অংক একবার ব্যাবহার করে বৃহত্তম ও ক্ষুদ্রতম সংখ্যা লিখ এবং আন্তর্জাতিক পদ্ধতিতে কথায় লিখ ।  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26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80645" y="504092"/>
            <a:ext cx="8217877" cy="1946031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297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569" y="161964"/>
            <a:ext cx="8804031" cy="65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16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8344" y="173621"/>
            <a:ext cx="8634714" cy="6435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DSC04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38" y="729867"/>
            <a:ext cx="2373033" cy="2542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260994" y="396608"/>
            <a:ext cx="5475382" cy="32169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মোঃ</a:t>
            </a:r>
            <a:r>
              <a:rPr lang="en-GB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GB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আমিনুল</a:t>
            </a:r>
            <a:r>
              <a:rPr lang="en-GB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GB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ইসলাম</a:t>
            </a:r>
            <a:r>
              <a:rPr lang="en-GB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  <a:p>
            <a:pPr algn="ctr"/>
            <a:r>
              <a:rPr lang="en-GB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বি,এসসি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, </a:t>
            </a:r>
            <a:r>
              <a:rPr lang="en-GB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, </a:t>
            </a:r>
            <a:r>
              <a:rPr lang="en-GB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এড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. </a:t>
            </a:r>
            <a:r>
              <a:rPr lang="en-GB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সিনিয়র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GB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GB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গণিত</a:t>
            </a:r>
            <a:endParaRPr lang="en-GB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GB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চাঁদপুর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GB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আহমাদিয়া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GB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ফাযিল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GB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মাদ্রাসা</a:t>
            </a:r>
            <a:r>
              <a:rPr lang="en-GB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  <a:p>
            <a:pPr algn="ctr"/>
            <a:r>
              <a:rPr lang="en-GB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-main id-amin_1974@yahoo.com</a:t>
            </a:r>
          </a:p>
          <a:p>
            <a:pPr algn="ctr"/>
            <a:endParaRPr lang="en-GB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742" y="3657599"/>
            <a:ext cx="5728771" cy="26770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           </a:t>
            </a:r>
            <a:r>
              <a:rPr lang="en-GB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বিষয়ঃ</a:t>
            </a:r>
            <a:r>
              <a:rPr lang="en-GB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    </a:t>
            </a:r>
            <a:r>
              <a:rPr lang="en-GB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সাধারণ</a:t>
            </a:r>
            <a:r>
              <a:rPr lang="en-GB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GB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গণিত</a:t>
            </a:r>
            <a:r>
              <a:rPr lang="en-GB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GB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        </a:t>
            </a:r>
          </a:p>
          <a:p>
            <a:pPr algn="ctr"/>
            <a:r>
              <a:rPr lang="en-GB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শ্রেণিঃ</a:t>
            </a:r>
            <a:r>
              <a:rPr lang="en-GB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     </a:t>
            </a:r>
            <a:r>
              <a:rPr lang="en-GB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utonnyOMJ" pitchFamily="2" charset="0"/>
                <a:cs typeface="SutonnyOMJ" pitchFamily="2" charset="0"/>
              </a:rPr>
              <a:t>ষষ্ঠ</a:t>
            </a:r>
            <a:endParaRPr lang="en-GB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86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5705301"/>
              </p:ext>
            </p:extLst>
          </p:nvPr>
        </p:nvGraphicFramePr>
        <p:xfrm>
          <a:off x="272216" y="1609121"/>
          <a:ext cx="8576245" cy="4215321"/>
        </p:xfrm>
        <a:graphic>
          <a:graphicData uri="http://schemas.openxmlformats.org/drawingml/2006/table">
            <a:tbl>
              <a:tblPr firstRow="1" lastRow="1" bandRow="1" bandCol="1">
                <a:tableStyleId>{22838BEF-8BB2-4498-84A7-C5851F593DF1}</a:tableStyleId>
              </a:tblPr>
              <a:tblGrid>
                <a:gridCol w="6872541"/>
                <a:gridCol w="1703704"/>
              </a:tblGrid>
              <a:tr h="24170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82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012" y="1996626"/>
            <a:ext cx="1482601" cy="1203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28357">
            <a:off x="289854" y="4110083"/>
            <a:ext cx="1466068" cy="1466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192" y="1949718"/>
            <a:ext cx="1482601" cy="1203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314" y="1949718"/>
            <a:ext cx="1482601" cy="1203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2436" y="1996626"/>
            <a:ext cx="1482601" cy="1203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2504" y="1949718"/>
            <a:ext cx="1482601" cy="12038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8994" y="1949718"/>
            <a:ext cx="1482601" cy="12038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1005" y="1973172"/>
            <a:ext cx="1482601" cy="12038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2305" y="1949718"/>
            <a:ext cx="1482601" cy="12038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846991">
            <a:off x="721969" y="4163133"/>
            <a:ext cx="1466068" cy="14660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97196">
            <a:off x="1200669" y="4149037"/>
            <a:ext cx="1466068" cy="146606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97196">
            <a:off x="1626957" y="4228922"/>
            <a:ext cx="1466068" cy="146606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97196">
            <a:off x="2171870" y="4195946"/>
            <a:ext cx="1466068" cy="146606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97196">
            <a:off x="2643037" y="4252424"/>
            <a:ext cx="1466068" cy="14660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97196">
            <a:off x="3091028" y="4236758"/>
            <a:ext cx="1466068" cy="146606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97196">
            <a:off x="3545934" y="4236759"/>
            <a:ext cx="1466068" cy="146606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97196">
            <a:off x="4056368" y="4221090"/>
            <a:ext cx="1466068" cy="14660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97196">
            <a:off x="4570776" y="4228923"/>
            <a:ext cx="1466068" cy="14660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97196">
            <a:off x="5082813" y="4205422"/>
            <a:ext cx="1466068" cy="14660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82202">
            <a:off x="5572337" y="4245701"/>
            <a:ext cx="1466068" cy="146606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514609" y="2092502"/>
            <a:ext cx="1097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18042" y="4417278"/>
            <a:ext cx="1097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১২</a:t>
            </a:r>
            <a:r>
              <a:rPr lang="bn-BD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55314" y="496237"/>
            <a:ext cx="619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solidFill>
                  <a:srgbClr val="00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 , ভাব ও উত্তর দেওয়ার চেষ্টা কর </a:t>
            </a:r>
            <a:endParaRPr lang="en-US" sz="4000" dirty="0">
              <a:ln w="0"/>
              <a:solidFill>
                <a:srgbClr val="0000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37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18255" t="-33497" r="-18091" b="-23447"/>
          <a:stretch/>
        </p:blipFill>
        <p:spPr>
          <a:xfrm>
            <a:off x="435568" y="1920013"/>
            <a:ext cx="8476420" cy="2833559"/>
          </a:xfrm>
          <a:prstGeom prst="star32">
            <a:avLst>
              <a:gd name="adj" fmla="val 33363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25400" cmpd="tri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101975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313" y="2882520"/>
            <a:ext cx="8269458" cy="58477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১। অঙ্ক পাতন করতে পারবে । </a:t>
            </a:r>
            <a:endParaRPr lang="en-US" sz="3200" dirty="0">
              <a:ln w="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313" y="3436518"/>
            <a:ext cx="8269458" cy="58477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২</a:t>
            </a:r>
            <a:r>
              <a:rPr lang="bn-BD" sz="3200" dirty="0" smtClean="0">
                <a:ln w="0"/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। সংখ্যার সার্থক অঙ্কগুলির স্থানীয় মান নির্ণয় করতে</a:t>
            </a:r>
            <a:r>
              <a:rPr lang="bn-BD" sz="3200" dirty="0" smtClean="0">
                <a:ln w="0"/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পারবে ।</a:t>
            </a:r>
            <a:r>
              <a:rPr lang="bn-BD" sz="3200" dirty="0" smtClean="0">
                <a:ln w="0"/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313" y="3928960"/>
            <a:ext cx="8409746" cy="107721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৩। দেশীয় ও আন্তর্জাতিক পদ্ধতিতে সংখ্যা কথায় ও অঙ্ককে প্রকাশ করতে পারবে ।   </a:t>
            </a:r>
            <a:endParaRPr lang="en-US" sz="3200" dirty="0">
              <a:ln w="0"/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313" y="4929234"/>
            <a:ext cx="8269458" cy="107721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৪</a:t>
            </a:r>
            <a:r>
              <a:rPr lang="bn-BD" sz="3200" dirty="0" smtClean="0">
                <a:ln w="0"/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। দেশীয় ও আন্তর্জাতিক পদ্ধতির মধ্যে পারস্পরিক সম্পর্ক তৈরি করতে পারবে ।   </a:t>
            </a:r>
            <a:endParaRPr lang="en-US" sz="3200" dirty="0">
              <a:ln w="0"/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687264" y="236173"/>
            <a:ext cx="7953815" cy="1450737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-</a:t>
            </a:r>
            <a:r>
              <a:rPr lang="en-US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 </a:t>
            </a:r>
            <a:r>
              <a:rPr lang="bn-BD" sz="6600" u="sng" dirty="0" smtClean="0">
                <a:ln w="0"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শি</a:t>
            </a:r>
            <a:r>
              <a:rPr lang="bn-BD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খনফল </a:t>
            </a:r>
            <a:r>
              <a:rPr lang="en-US" sz="6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:-</a:t>
            </a:r>
            <a:endParaRPr lang="en-US" sz="6600" u="sng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175" y="1974579"/>
            <a:ext cx="4829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এই পাঠশেষে শিক্ষার্থীরা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96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4410118"/>
              </p:ext>
            </p:extLst>
          </p:nvPr>
        </p:nvGraphicFramePr>
        <p:xfrm>
          <a:off x="927841" y="689782"/>
          <a:ext cx="5469468" cy="590804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724401"/>
                <a:gridCol w="745067"/>
              </a:tblGrid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627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6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6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58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683" y="728344"/>
            <a:ext cx="431937" cy="502067"/>
          </a:xfrm>
          <a:prstGeom prst="cube">
            <a:avLst>
              <a:gd name="adj" fmla="val 21080"/>
            </a:avLst>
          </a:prstGeom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342" y="1908182"/>
            <a:ext cx="431937" cy="502067"/>
          </a:xfrm>
          <a:prstGeom prst="cube">
            <a:avLst/>
          </a:prstGeom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4691" y="1896739"/>
            <a:ext cx="431937" cy="502067"/>
          </a:xfrm>
          <a:prstGeom prst="cube">
            <a:avLst/>
          </a:prstGeom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9039" y="1896739"/>
            <a:ext cx="431937" cy="502067"/>
          </a:xfrm>
          <a:prstGeom prst="cube">
            <a:avLst/>
          </a:prstGeom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154" y="2490668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8028" y="2490667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8090" y="2490665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8152" y="2490665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154" y="3084594"/>
            <a:ext cx="431937" cy="502067"/>
          </a:xfrm>
          <a:prstGeom prst="cube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8028" y="3084593"/>
            <a:ext cx="431937" cy="502067"/>
          </a:xfrm>
          <a:prstGeom prst="cube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8090" y="3084591"/>
            <a:ext cx="431937" cy="502067"/>
          </a:xfrm>
          <a:prstGeom prst="cube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8152" y="3084591"/>
            <a:ext cx="431937" cy="502067"/>
          </a:xfrm>
          <a:prstGeom prst="cube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214" y="3084591"/>
            <a:ext cx="431937" cy="502067"/>
          </a:xfrm>
          <a:prstGeom prst="cube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154" y="3659064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8028" y="3659063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8090" y="3659061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8152" y="3659061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214" y="3659061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154" y="4277494"/>
            <a:ext cx="431937" cy="502067"/>
          </a:xfrm>
          <a:prstGeom prst="cube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8028" y="4277493"/>
            <a:ext cx="431937" cy="502067"/>
          </a:xfrm>
          <a:prstGeom prst="cube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8090" y="4277491"/>
            <a:ext cx="431937" cy="502067"/>
          </a:xfrm>
          <a:prstGeom prst="cube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8152" y="4277491"/>
            <a:ext cx="431937" cy="502067"/>
          </a:xfrm>
          <a:prstGeom prst="cube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214" y="4277491"/>
            <a:ext cx="431937" cy="502067"/>
          </a:xfrm>
          <a:prstGeom prst="cube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154" y="4833405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8028" y="4833404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8090" y="4833402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8152" y="4833402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214" y="4868570"/>
            <a:ext cx="431937" cy="502067"/>
          </a:xfrm>
          <a:prstGeom prst="flowChartMagneticDisk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154" y="5478172"/>
            <a:ext cx="431937" cy="502067"/>
          </a:xfrm>
          <a:prstGeom prst="cub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8028" y="5478171"/>
            <a:ext cx="431937" cy="502067"/>
          </a:xfrm>
          <a:prstGeom prst="cub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8090" y="5478169"/>
            <a:ext cx="431937" cy="502067"/>
          </a:xfrm>
          <a:prstGeom prst="cub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8152" y="5478169"/>
            <a:ext cx="431937" cy="502067"/>
          </a:xfrm>
          <a:prstGeom prst="cub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214" y="5478169"/>
            <a:ext cx="431937" cy="502067"/>
          </a:xfrm>
          <a:prstGeom prst="cub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2346" y="3659061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2345" y="4255149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2407" y="4255149"/>
            <a:ext cx="431937" cy="50206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2346" y="4279645"/>
            <a:ext cx="431937" cy="502067"/>
          </a:xfrm>
          <a:prstGeom prst="cube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2408" y="4279645"/>
            <a:ext cx="431937" cy="502067"/>
          </a:xfrm>
          <a:prstGeom prst="cube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2345" y="4868570"/>
            <a:ext cx="431937" cy="502067"/>
          </a:xfrm>
          <a:prstGeom prst="flowChartMagneticDisk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2407" y="4868570"/>
            <a:ext cx="431937" cy="502067"/>
          </a:xfrm>
          <a:prstGeom prst="flowChartMagneticDisk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276" y="5478169"/>
            <a:ext cx="431937" cy="502067"/>
          </a:xfrm>
          <a:prstGeom prst="cub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8338" y="5478169"/>
            <a:ext cx="431937" cy="502067"/>
          </a:xfrm>
          <a:prstGeom prst="cub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2469" y="4869010"/>
            <a:ext cx="431937" cy="502067"/>
          </a:xfrm>
          <a:prstGeom prst="flowChartMagneticDisk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8400" y="5478168"/>
            <a:ext cx="431937" cy="502067"/>
          </a:xfrm>
          <a:prstGeom prst="cub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4702" y="5478168"/>
            <a:ext cx="431937" cy="502067"/>
          </a:xfrm>
          <a:prstGeom prst="cub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8027" y="1311736"/>
            <a:ext cx="431937" cy="502067"/>
          </a:xfrm>
          <a:prstGeom prst="flowChartMagneticDisk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154" y="1308311"/>
            <a:ext cx="431937" cy="502067"/>
          </a:xfrm>
          <a:prstGeom prst="flowChartMagneticDisk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084" y="2490668"/>
            <a:ext cx="431937" cy="502067"/>
          </a:xfrm>
          <a:prstGeom prst="flowChartMagneticDisk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3958" y="2490667"/>
            <a:ext cx="431937" cy="502067"/>
          </a:xfrm>
          <a:prstGeom prst="flowChartMagneticDisk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4020" y="2490665"/>
            <a:ext cx="431937" cy="502067"/>
          </a:xfrm>
          <a:prstGeom prst="flowChartMagneticDisk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4082" y="2490665"/>
            <a:ext cx="431937" cy="502067"/>
          </a:xfrm>
          <a:prstGeom prst="flowChartMagneticDisk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084" y="3659064"/>
            <a:ext cx="431937" cy="502067"/>
          </a:xfrm>
          <a:prstGeom prst="flowChartMagneticDisk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3958" y="3659063"/>
            <a:ext cx="431937" cy="502067"/>
          </a:xfrm>
          <a:prstGeom prst="flowChartMagneticDisk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4020" y="3659061"/>
            <a:ext cx="431937" cy="502067"/>
          </a:xfrm>
          <a:prstGeom prst="flowChartMagneticDisk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4082" y="3659061"/>
            <a:ext cx="431937" cy="502067"/>
          </a:xfrm>
          <a:prstGeom prst="flowChartMagneticDisk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4144" y="3659061"/>
            <a:ext cx="431937" cy="502067"/>
          </a:xfrm>
          <a:prstGeom prst="flowChartMagneticDisk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084" y="4868573"/>
            <a:ext cx="431937" cy="502067"/>
          </a:xfrm>
          <a:prstGeom prst="flowChartMagneticDisk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3958" y="4868572"/>
            <a:ext cx="431937" cy="502067"/>
          </a:xfrm>
          <a:prstGeom prst="flowChartMagneticDisk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4020" y="4868570"/>
            <a:ext cx="431937" cy="502067"/>
          </a:xfrm>
          <a:prstGeom prst="flowChartMagneticDisk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4082" y="4868570"/>
            <a:ext cx="431937" cy="502067"/>
          </a:xfrm>
          <a:prstGeom prst="flowChartMagneticDisk">
            <a:avLst/>
          </a:prstGeom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276" y="3659061"/>
            <a:ext cx="431937" cy="502067"/>
          </a:xfrm>
          <a:prstGeom prst="flowChartMagneticDisk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79" name="TextBox 78"/>
          <p:cNvSpPr txBox="1"/>
          <p:nvPr/>
        </p:nvSpPr>
        <p:spPr>
          <a:xfrm>
            <a:off x="5872363" y="694924"/>
            <a:ext cx="43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872363" y="1288849"/>
            <a:ext cx="43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72363" y="1874762"/>
            <a:ext cx="43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838497" y="2436092"/>
            <a:ext cx="43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838497" y="3051171"/>
            <a:ext cx="43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838497" y="3625641"/>
            <a:ext cx="43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838497" y="4192117"/>
            <a:ext cx="43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14149" y="4799982"/>
            <a:ext cx="43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838497" y="5323202"/>
            <a:ext cx="43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90336" y="5915079"/>
            <a:ext cx="59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ight Brace 40"/>
          <p:cNvSpPr/>
          <p:nvPr/>
        </p:nvSpPr>
        <p:spPr>
          <a:xfrm>
            <a:off x="6423070" y="694924"/>
            <a:ext cx="329150" cy="5250143"/>
          </a:xfrm>
          <a:prstGeom prst="rightBrace">
            <a:avLst>
              <a:gd name="adj1" fmla="val 65218"/>
              <a:gd name="adj2" fmla="val 47743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45444" y="596953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শূন্য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847810"/>
              </p:ext>
            </p:extLst>
          </p:nvPr>
        </p:nvGraphicFramePr>
        <p:xfrm>
          <a:off x="5639043" y="683706"/>
          <a:ext cx="741318" cy="587770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41318"/>
              </a:tblGrid>
              <a:tr h="592073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SutonnyOMJ" pitchFamily="2" charset="0"/>
                          <a:cs typeface="SutonnyOMJ" pitchFamily="2" charset="0"/>
                        </a:rPr>
                        <a:t>এ</a:t>
                      </a:r>
                      <a:r>
                        <a:rPr lang="en-US" sz="3200" dirty="0" smtClean="0">
                          <a:latin typeface="SutonnyOMJ" pitchFamily="2" charset="0"/>
                          <a:cs typeface="SutonnyOMJ" pitchFamily="2" charset="0"/>
                        </a:rPr>
                        <a:t>ক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805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OMJ" pitchFamily="2" charset="0"/>
                          <a:cs typeface="SutonnyOMJ" pitchFamily="2" charset="0"/>
                        </a:rPr>
                        <a:t>দুই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805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SutonnyOMJ" pitchFamily="2" charset="0"/>
                          <a:cs typeface="SutonnyOMJ" pitchFamily="2" charset="0"/>
                        </a:rPr>
                        <a:t>তিন</a:t>
                      </a:r>
                      <a:r>
                        <a:rPr lang="en-US" sz="3200" dirty="0" smtClean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8054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SutonnyOMJ" pitchFamily="2" charset="0"/>
                          <a:cs typeface="SutonnyOMJ" pitchFamily="2" charset="0"/>
                        </a:rPr>
                        <a:t>চার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8054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SutonnyOMJ" pitchFamily="2" charset="0"/>
                          <a:cs typeface="SutonnyOMJ" pitchFamily="2" charset="0"/>
                        </a:rPr>
                        <a:t>পাঁচ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41247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SutonnyOMJ" pitchFamily="2" charset="0"/>
                          <a:cs typeface="SutonnyOMJ" pitchFamily="2" charset="0"/>
                        </a:rPr>
                        <a:t>ছয়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8054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SutonnyOMJ" pitchFamily="2" charset="0"/>
                          <a:cs typeface="SutonnyOMJ" pitchFamily="2" charset="0"/>
                        </a:rPr>
                        <a:t>সাত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8054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SutonnyOMJ" pitchFamily="2" charset="0"/>
                          <a:cs typeface="SutonnyOMJ" pitchFamily="2" charset="0"/>
                        </a:rPr>
                        <a:t>আট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8054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SutonnyOMJ" pitchFamily="2" charset="0"/>
                          <a:cs typeface="SutonnyOMJ" pitchFamily="2" charset="0"/>
                        </a:rPr>
                        <a:t>নয়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8054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SutonnyOMJ" pitchFamily="2" charset="0"/>
                          <a:cs typeface="SutonnyOMJ" pitchFamily="2" charset="0"/>
                        </a:rPr>
                        <a:t>শূন্য</a:t>
                      </a:r>
                      <a:endParaRPr lang="en-US" sz="32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827566" y="1388115"/>
            <a:ext cx="677108" cy="4054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32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স্বাভাবিক</a:t>
            </a:r>
            <a:r>
              <a:rPr lang="en-US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bn-BD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 ও স্বার্থক অঙ্ক </a:t>
            </a:r>
            <a:r>
              <a:rPr lang="en-US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32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5981896" y="1186760"/>
            <a:ext cx="2591650" cy="1559047"/>
          </a:xfrm>
          <a:prstGeom prst="bentConnector3">
            <a:avLst>
              <a:gd name="adj1" fmla="val 16"/>
            </a:avLst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endCxn id="101" idx="2"/>
          </p:cNvCxnSpPr>
          <p:nvPr/>
        </p:nvCxnSpPr>
        <p:spPr>
          <a:xfrm rot="5400000" flipH="1" flipV="1">
            <a:off x="5907583" y="4381220"/>
            <a:ext cx="2661440" cy="1715881"/>
          </a:xfrm>
          <a:prstGeom prst="bentConnector3">
            <a:avLst>
              <a:gd name="adj1" fmla="val 55"/>
            </a:avLst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672391" y="3262109"/>
            <a:ext cx="847705" cy="646331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38100"/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38100"/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553" y="91278"/>
            <a:ext cx="693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নিচের প্রত্যেক সারির  বস্তুগুলো গুণে গুণে বল </a:t>
            </a:r>
            <a:endParaRPr lang="en-US" sz="3600" dirty="0">
              <a:ln w="0"/>
              <a:solidFill>
                <a:srgbClr val="00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54449" y="3262109"/>
            <a:ext cx="865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46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41" grpId="0" animBg="1"/>
      <p:bldP spid="2" grpId="0"/>
      <p:bldP spid="42" grpId="0" animBg="1"/>
      <p:bldP spid="101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3260551" y="1493438"/>
            <a:ext cx="2776834" cy="668241"/>
          </a:xfrm>
          <a:custGeom>
            <a:avLst/>
            <a:gdLst>
              <a:gd name="connsiteX0" fmla="*/ 0 w 2740126"/>
              <a:gd name="connsiteY0" fmla="*/ 0 h 558125"/>
              <a:gd name="connsiteX1" fmla="*/ 2740126 w 2740126"/>
              <a:gd name="connsiteY1" fmla="*/ 0 h 558125"/>
              <a:gd name="connsiteX2" fmla="*/ 2740126 w 2740126"/>
              <a:gd name="connsiteY2" fmla="*/ 558125 h 558125"/>
              <a:gd name="connsiteX3" fmla="*/ 0 w 2740126"/>
              <a:gd name="connsiteY3" fmla="*/ 558125 h 558125"/>
              <a:gd name="connsiteX4" fmla="*/ 0 w 2740126"/>
              <a:gd name="connsiteY4" fmla="*/ 0 h 5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126" h="558125">
                <a:moveTo>
                  <a:pt x="0" y="0"/>
                </a:moveTo>
                <a:lnTo>
                  <a:pt x="2740126" y="0"/>
                </a:lnTo>
                <a:lnTo>
                  <a:pt x="2740126" y="558125"/>
                </a:lnTo>
                <a:lnTo>
                  <a:pt x="0" y="558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latin typeface="SutonnyOMJ" pitchFamily="2" charset="0"/>
                <a:cs typeface="SutonnyOMJ" pitchFamily="2" charset="0"/>
              </a:rPr>
              <a:t>333</a:t>
            </a:r>
            <a:endParaRPr lang="en-US" sz="40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10250" y="2285975"/>
            <a:ext cx="2776834" cy="668241"/>
          </a:xfrm>
          <a:custGeom>
            <a:avLst/>
            <a:gdLst>
              <a:gd name="connsiteX0" fmla="*/ 0 w 2740126"/>
              <a:gd name="connsiteY0" fmla="*/ 0 h 558125"/>
              <a:gd name="connsiteX1" fmla="*/ 2740126 w 2740126"/>
              <a:gd name="connsiteY1" fmla="*/ 0 h 558125"/>
              <a:gd name="connsiteX2" fmla="*/ 2740126 w 2740126"/>
              <a:gd name="connsiteY2" fmla="*/ 558125 h 558125"/>
              <a:gd name="connsiteX3" fmla="*/ 0 w 2740126"/>
              <a:gd name="connsiteY3" fmla="*/ 558125 h 558125"/>
              <a:gd name="connsiteX4" fmla="*/ 0 w 2740126"/>
              <a:gd name="connsiteY4" fmla="*/ 0 h 5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126" h="558125">
                <a:moveTo>
                  <a:pt x="0" y="0"/>
                </a:moveTo>
                <a:lnTo>
                  <a:pt x="2740126" y="0"/>
                </a:lnTo>
                <a:lnTo>
                  <a:pt x="2740126" y="558125"/>
                </a:lnTo>
                <a:lnTo>
                  <a:pt x="0" y="558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latin typeface="SutonnyOMJ" pitchFamily="2" charset="0"/>
                <a:cs typeface="SutonnyOMJ" pitchFamily="2" charset="0"/>
              </a:rPr>
              <a:t>3এর </a:t>
            </a:r>
            <a:r>
              <a:rPr lang="en-US" sz="4000" kern="1200" dirty="0" err="1" smtClean="0">
                <a:latin typeface="SutonnyOMJ" pitchFamily="2" charset="0"/>
                <a:cs typeface="SutonnyOMJ" pitchFamily="2" charset="0"/>
              </a:rPr>
              <a:t>স্থানীয়</a:t>
            </a:r>
            <a:r>
              <a:rPr lang="en-US" sz="4000" kern="1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kern="1200" dirty="0" err="1" smtClean="0">
                <a:latin typeface="SutonnyOMJ" pitchFamily="2" charset="0"/>
                <a:cs typeface="SutonnyOMJ" pitchFamily="2" charset="0"/>
              </a:rPr>
              <a:t>মান</a:t>
            </a:r>
            <a:endParaRPr lang="en-US" sz="40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260551" y="2285975"/>
            <a:ext cx="2776834" cy="668241"/>
          </a:xfrm>
          <a:custGeom>
            <a:avLst/>
            <a:gdLst>
              <a:gd name="connsiteX0" fmla="*/ 0 w 2740126"/>
              <a:gd name="connsiteY0" fmla="*/ 0 h 558125"/>
              <a:gd name="connsiteX1" fmla="*/ 2740126 w 2740126"/>
              <a:gd name="connsiteY1" fmla="*/ 0 h 558125"/>
              <a:gd name="connsiteX2" fmla="*/ 2740126 w 2740126"/>
              <a:gd name="connsiteY2" fmla="*/ 558125 h 558125"/>
              <a:gd name="connsiteX3" fmla="*/ 0 w 2740126"/>
              <a:gd name="connsiteY3" fmla="*/ 558125 h 558125"/>
              <a:gd name="connsiteX4" fmla="*/ 0 w 2740126"/>
              <a:gd name="connsiteY4" fmla="*/ 0 h 5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126" h="558125">
                <a:moveTo>
                  <a:pt x="0" y="0"/>
                </a:moveTo>
                <a:lnTo>
                  <a:pt x="2740126" y="0"/>
                </a:lnTo>
                <a:lnTo>
                  <a:pt x="2740126" y="558125"/>
                </a:lnTo>
                <a:lnTo>
                  <a:pt x="0" y="558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latin typeface="SutonnyOMJ" pitchFamily="2" charset="0"/>
                <a:cs typeface="SutonnyOMJ" pitchFamily="2" charset="0"/>
              </a:rPr>
              <a:t>3এর </a:t>
            </a:r>
            <a:r>
              <a:rPr lang="en-US" sz="4000" kern="1200" dirty="0" err="1" smtClean="0">
                <a:latin typeface="SutonnyOMJ" pitchFamily="2" charset="0"/>
                <a:cs typeface="SutonnyOMJ" pitchFamily="2" charset="0"/>
              </a:rPr>
              <a:t>স্থানীয়</a:t>
            </a:r>
            <a:r>
              <a:rPr lang="en-US" sz="4000" kern="1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kern="1200" dirty="0" err="1" smtClean="0">
                <a:latin typeface="SutonnyOMJ" pitchFamily="2" charset="0"/>
                <a:cs typeface="SutonnyOMJ" pitchFamily="2" charset="0"/>
              </a:rPr>
              <a:t>মান</a:t>
            </a:r>
            <a:endParaRPr lang="en-US" sz="40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110852" y="2285975"/>
            <a:ext cx="2776834" cy="668241"/>
          </a:xfrm>
          <a:custGeom>
            <a:avLst/>
            <a:gdLst>
              <a:gd name="connsiteX0" fmla="*/ 0 w 2740126"/>
              <a:gd name="connsiteY0" fmla="*/ 0 h 558125"/>
              <a:gd name="connsiteX1" fmla="*/ 2740126 w 2740126"/>
              <a:gd name="connsiteY1" fmla="*/ 0 h 558125"/>
              <a:gd name="connsiteX2" fmla="*/ 2740126 w 2740126"/>
              <a:gd name="connsiteY2" fmla="*/ 558125 h 558125"/>
              <a:gd name="connsiteX3" fmla="*/ 0 w 2740126"/>
              <a:gd name="connsiteY3" fmla="*/ 558125 h 558125"/>
              <a:gd name="connsiteX4" fmla="*/ 0 w 2740126"/>
              <a:gd name="connsiteY4" fmla="*/ 0 h 5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126" h="558125">
                <a:moveTo>
                  <a:pt x="0" y="0"/>
                </a:moveTo>
                <a:lnTo>
                  <a:pt x="2740126" y="0"/>
                </a:lnTo>
                <a:lnTo>
                  <a:pt x="2740126" y="558125"/>
                </a:lnTo>
                <a:lnTo>
                  <a:pt x="0" y="558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latin typeface="SutonnyOMJ" pitchFamily="2" charset="0"/>
                <a:cs typeface="SutonnyOMJ" pitchFamily="2" charset="0"/>
              </a:rPr>
              <a:t>3এর </a:t>
            </a:r>
            <a:r>
              <a:rPr lang="en-US" sz="4000" kern="1200" dirty="0" err="1" smtClean="0">
                <a:latin typeface="SutonnyOMJ" pitchFamily="2" charset="0"/>
                <a:cs typeface="SutonnyOMJ" pitchFamily="2" charset="0"/>
              </a:rPr>
              <a:t>স্থানীয়</a:t>
            </a:r>
            <a:r>
              <a:rPr lang="en-US" sz="4000" kern="1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kern="1200" dirty="0" err="1" smtClean="0">
                <a:latin typeface="SutonnyOMJ" pitchFamily="2" charset="0"/>
                <a:cs typeface="SutonnyOMJ" pitchFamily="2" charset="0"/>
              </a:rPr>
              <a:t>মান</a:t>
            </a:r>
            <a:endParaRPr lang="en-US" sz="40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387767" y="2031638"/>
            <a:ext cx="3028307" cy="29310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850300" y="0"/>
                </a:moveTo>
                <a:lnTo>
                  <a:pt x="2850300" y="117206"/>
                </a:lnTo>
                <a:lnTo>
                  <a:pt x="0" y="117206"/>
                </a:lnTo>
                <a:lnTo>
                  <a:pt x="0" y="234412"/>
                </a:lnTo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  <a:headEnd type="none" w="med" len="med"/>
            <a:tailEnd type="triangl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 24"/>
          <p:cNvSpPr/>
          <p:nvPr/>
        </p:nvSpPr>
        <p:spPr>
          <a:xfrm>
            <a:off x="5108379" y="2053862"/>
            <a:ext cx="2511621" cy="22032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7206"/>
                </a:lnTo>
                <a:lnTo>
                  <a:pt x="2974539" y="117206"/>
                </a:lnTo>
                <a:lnTo>
                  <a:pt x="2974539" y="234412"/>
                </a:lnTo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  <a:headEnd type="none" w="med" len="med"/>
            <a:tailEnd type="triangl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 25"/>
          <p:cNvSpPr/>
          <p:nvPr/>
        </p:nvSpPr>
        <p:spPr>
          <a:xfrm>
            <a:off x="4595700" y="2032762"/>
            <a:ext cx="153428" cy="35161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34412"/>
                </a:lnTo>
              </a:path>
            </a:pathLst>
          </a:custGeom>
          <a:noFill/>
          <a:ln w="50800">
            <a:solidFill>
              <a:schemeClr val="accent2"/>
            </a:solidFill>
            <a:headEnd type="none" w="med" len="med"/>
            <a:tailEnd type="triangle" w="med" len="me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/>
          <p:cNvSpPr/>
          <p:nvPr/>
        </p:nvSpPr>
        <p:spPr>
          <a:xfrm>
            <a:off x="410250" y="3066728"/>
            <a:ext cx="2776834" cy="668241"/>
          </a:xfrm>
          <a:custGeom>
            <a:avLst/>
            <a:gdLst>
              <a:gd name="connsiteX0" fmla="*/ 0 w 2740126"/>
              <a:gd name="connsiteY0" fmla="*/ 0 h 558125"/>
              <a:gd name="connsiteX1" fmla="*/ 2740126 w 2740126"/>
              <a:gd name="connsiteY1" fmla="*/ 0 h 558125"/>
              <a:gd name="connsiteX2" fmla="*/ 2740126 w 2740126"/>
              <a:gd name="connsiteY2" fmla="*/ 558125 h 558125"/>
              <a:gd name="connsiteX3" fmla="*/ 0 w 2740126"/>
              <a:gd name="connsiteY3" fmla="*/ 558125 h 558125"/>
              <a:gd name="connsiteX4" fmla="*/ 0 w 2740126"/>
              <a:gd name="connsiteY4" fmla="*/ 0 h 5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126" h="558125">
                <a:moveTo>
                  <a:pt x="0" y="0"/>
                </a:moveTo>
                <a:lnTo>
                  <a:pt x="2740126" y="0"/>
                </a:lnTo>
                <a:lnTo>
                  <a:pt x="2740126" y="558125"/>
                </a:lnTo>
                <a:lnTo>
                  <a:pt x="0" y="558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১০০</a:t>
            </a:r>
            <a:r>
              <a:rPr lang="en-US" sz="5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</a:t>
            </a:r>
            <a:r>
              <a:rPr lang="bn-BD" sz="5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৩</a:t>
            </a:r>
            <a:endParaRPr lang="en-US" sz="5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255829" y="3066789"/>
            <a:ext cx="2776834" cy="668241"/>
          </a:xfrm>
          <a:custGeom>
            <a:avLst/>
            <a:gdLst>
              <a:gd name="connsiteX0" fmla="*/ 0 w 2740126"/>
              <a:gd name="connsiteY0" fmla="*/ 0 h 558125"/>
              <a:gd name="connsiteX1" fmla="*/ 2740126 w 2740126"/>
              <a:gd name="connsiteY1" fmla="*/ 0 h 558125"/>
              <a:gd name="connsiteX2" fmla="*/ 2740126 w 2740126"/>
              <a:gd name="connsiteY2" fmla="*/ 558125 h 558125"/>
              <a:gd name="connsiteX3" fmla="*/ 0 w 2740126"/>
              <a:gd name="connsiteY3" fmla="*/ 558125 h 558125"/>
              <a:gd name="connsiteX4" fmla="*/ 0 w 2740126"/>
              <a:gd name="connsiteY4" fmla="*/ 0 h 5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126" h="558125">
                <a:moveTo>
                  <a:pt x="0" y="0"/>
                </a:moveTo>
                <a:lnTo>
                  <a:pt x="2740126" y="0"/>
                </a:lnTo>
                <a:lnTo>
                  <a:pt x="2740126" y="558125"/>
                </a:lnTo>
                <a:lnTo>
                  <a:pt x="0" y="558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১০</a:t>
            </a:r>
            <a:r>
              <a:rPr lang="en-US" sz="5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</a:t>
            </a:r>
            <a:r>
              <a:rPr lang="bn-BD" sz="5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৩</a:t>
            </a:r>
            <a:endParaRPr lang="en-US" sz="5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6110852" y="3066727"/>
            <a:ext cx="2776834" cy="668241"/>
          </a:xfrm>
          <a:custGeom>
            <a:avLst/>
            <a:gdLst>
              <a:gd name="connsiteX0" fmla="*/ 0 w 2740126"/>
              <a:gd name="connsiteY0" fmla="*/ 0 h 558125"/>
              <a:gd name="connsiteX1" fmla="*/ 2740126 w 2740126"/>
              <a:gd name="connsiteY1" fmla="*/ 0 h 558125"/>
              <a:gd name="connsiteX2" fmla="*/ 2740126 w 2740126"/>
              <a:gd name="connsiteY2" fmla="*/ 558125 h 558125"/>
              <a:gd name="connsiteX3" fmla="*/ 0 w 2740126"/>
              <a:gd name="connsiteY3" fmla="*/ 558125 h 558125"/>
              <a:gd name="connsiteX4" fmla="*/ 0 w 2740126"/>
              <a:gd name="connsiteY4" fmla="*/ 0 h 5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126" h="558125">
                <a:moveTo>
                  <a:pt x="0" y="0"/>
                </a:moveTo>
                <a:lnTo>
                  <a:pt x="2740126" y="0"/>
                </a:lnTo>
                <a:lnTo>
                  <a:pt x="2740126" y="558125"/>
                </a:lnTo>
                <a:lnTo>
                  <a:pt x="0" y="558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</a:t>
            </a:r>
            <a:endParaRPr lang="en-US" sz="5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10250" y="3889680"/>
            <a:ext cx="2776834" cy="1685813"/>
          </a:xfrm>
          <a:custGeom>
            <a:avLst/>
            <a:gdLst>
              <a:gd name="connsiteX0" fmla="*/ 0 w 2740126"/>
              <a:gd name="connsiteY0" fmla="*/ 0 h 558125"/>
              <a:gd name="connsiteX1" fmla="*/ 2740126 w 2740126"/>
              <a:gd name="connsiteY1" fmla="*/ 0 h 558125"/>
              <a:gd name="connsiteX2" fmla="*/ 2740126 w 2740126"/>
              <a:gd name="connsiteY2" fmla="*/ 558125 h 558125"/>
              <a:gd name="connsiteX3" fmla="*/ 0 w 2740126"/>
              <a:gd name="connsiteY3" fmla="*/ 558125 h 558125"/>
              <a:gd name="connsiteX4" fmla="*/ 0 w 2740126"/>
              <a:gd name="connsiteY4" fmla="*/ 0 h 5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126" h="558125">
                <a:moveTo>
                  <a:pt x="0" y="0"/>
                </a:moveTo>
                <a:lnTo>
                  <a:pt x="2740126" y="0"/>
                </a:lnTo>
                <a:lnTo>
                  <a:pt x="2740126" y="558125"/>
                </a:lnTo>
                <a:lnTo>
                  <a:pt x="0" y="558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১০০</a:t>
            </a:r>
            <a:r>
              <a:rPr lang="en-US" sz="4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</a:t>
            </a:r>
            <a:r>
              <a:rPr lang="bn-BD" sz="4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স্বকীয়মান</a:t>
            </a:r>
            <a:r>
              <a:rPr lang="bn-BD" sz="48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=৩০০</a:t>
            </a:r>
            <a:r>
              <a:rPr lang="bn-BD" sz="4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 </a:t>
            </a:r>
            <a:endParaRPr lang="en-US" sz="4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255829" y="3906195"/>
            <a:ext cx="2776834" cy="1685813"/>
          </a:xfrm>
          <a:custGeom>
            <a:avLst/>
            <a:gdLst>
              <a:gd name="connsiteX0" fmla="*/ 0 w 2740126"/>
              <a:gd name="connsiteY0" fmla="*/ 0 h 558125"/>
              <a:gd name="connsiteX1" fmla="*/ 2740126 w 2740126"/>
              <a:gd name="connsiteY1" fmla="*/ 0 h 558125"/>
              <a:gd name="connsiteX2" fmla="*/ 2740126 w 2740126"/>
              <a:gd name="connsiteY2" fmla="*/ 558125 h 558125"/>
              <a:gd name="connsiteX3" fmla="*/ 0 w 2740126"/>
              <a:gd name="connsiteY3" fmla="*/ 558125 h 558125"/>
              <a:gd name="connsiteX4" fmla="*/ 0 w 2740126"/>
              <a:gd name="connsiteY4" fmla="*/ 0 h 5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126" h="558125">
                <a:moveTo>
                  <a:pt x="0" y="0"/>
                </a:moveTo>
                <a:lnTo>
                  <a:pt x="2740126" y="0"/>
                </a:lnTo>
                <a:lnTo>
                  <a:pt x="2740126" y="558125"/>
                </a:lnTo>
                <a:lnTo>
                  <a:pt x="0" y="558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১০</a:t>
            </a:r>
            <a:r>
              <a:rPr lang="en-US" sz="4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</a:t>
            </a:r>
            <a:r>
              <a:rPr lang="bn-BD" sz="4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স্বকীয়মান</a:t>
            </a:r>
          </a:p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=৩০</a:t>
            </a:r>
            <a:r>
              <a:rPr lang="bn-BD" sz="4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 </a:t>
            </a:r>
            <a:endParaRPr lang="en-US" sz="44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6110852" y="3906095"/>
            <a:ext cx="2776834" cy="1685813"/>
          </a:xfrm>
          <a:custGeom>
            <a:avLst/>
            <a:gdLst>
              <a:gd name="connsiteX0" fmla="*/ 0 w 2740126"/>
              <a:gd name="connsiteY0" fmla="*/ 0 h 558125"/>
              <a:gd name="connsiteX1" fmla="*/ 2740126 w 2740126"/>
              <a:gd name="connsiteY1" fmla="*/ 0 h 558125"/>
              <a:gd name="connsiteX2" fmla="*/ 2740126 w 2740126"/>
              <a:gd name="connsiteY2" fmla="*/ 558125 h 558125"/>
              <a:gd name="connsiteX3" fmla="*/ 0 w 2740126"/>
              <a:gd name="connsiteY3" fmla="*/ 558125 h 558125"/>
              <a:gd name="connsiteX4" fmla="*/ 0 w 2740126"/>
              <a:gd name="connsiteY4" fmla="*/ 0 h 5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126" h="558125">
                <a:moveTo>
                  <a:pt x="0" y="0"/>
                </a:moveTo>
                <a:lnTo>
                  <a:pt x="2740126" y="0"/>
                </a:lnTo>
                <a:lnTo>
                  <a:pt x="2740126" y="558125"/>
                </a:lnTo>
                <a:lnTo>
                  <a:pt x="0" y="558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8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স্বকীয়মান</a:t>
            </a:r>
          </a:p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=৩</a:t>
            </a:r>
            <a:r>
              <a:rPr lang="bn-BD" sz="48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 </a:t>
            </a:r>
            <a:endParaRPr lang="en-US" sz="4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567393" y="5730204"/>
            <a:ext cx="5931876" cy="703384"/>
          </a:xfrm>
          <a:custGeom>
            <a:avLst/>
            <a:gdLst>
              <a:gd name="connsiteX0" fmla="*/ 0 w 2740126"/>
              <a:gd name="connsiteY0" fmla="*/ 0 h 558125"/>
              <a:gd name="connsiteX1" fmla="*/ 2740126 w 2740126"/>
              <a:gd name="connsiteY1" fmla="*/ 0 h 558125"/>
              <a:gd name="connsiteX2" fmla="*/ 2740126 w 2740126"/>
              <a:gd name="connsiteY2" fmla="*/ 558125 h 558125"/>
              <a:gd name="connsiteX3" fmla="*/ 0 w 2740126"/>
              <a:gd name="connsiteY3" fmla="*/ 558125 h 558125"/>
              <a:gd name="connsiteX4" fmla="*/ 0 w 2740126"/>
              <a:gd name="connsiteY4" fmla="*/ 0 h 55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126" h="558125">
                <a:moveTo>
                  <a:pt x="0" y="0"/>
                </a:moveTo>
                <a:lnTo>
                  <a:pt x="2740126" y="0"/>
                </a:lnTo>
                <a:lnTo>
                  <a:pt x="2740126" y="558125"/>
                </a:lnTo>
                <a:lnTo>
                  <a:pt x="0" y="558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97000"/>
            </a:schemeClr>
          </a:solidFill>
          <a:ln w="50800">
            <a:solidFill>
              <a:schemeClr val="accent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95" tIns="23495" rIns="23495" bIns="234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৩০০+৩০+৩</a:t>
            </a:r>
            <a:r>
              <a:rPr lang="bn-BD" sz="7200" dirty="0" smtClean="0">
                <a:latin typeface="SutonnyOMJ" pitchFamily="2" charset="0"/>
                <a:cs typeface="SutonnyOMJ" pitchFamily="2" charset="0"/>
                <a:sym typeface="Symbol" panose="05050102010706020507" pitchFamily="18" charset="2"/>
              </a:rPr>
              <a:t>=৩৩৩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7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Down Arrow Callout 33"/>
          <p:cNvSpPr/>
          <p:nvPr/>
        </p:nvSpPr>
        <p:spPr>
          <a:xfrm>
            <a:off x="635913" y="442381"/>
            <a:ext cx="8035121" cy="973702"/>
          </a:xfrm>
          <a:prstGeom prst="downArrowCallou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কোন সংখ্যা অঙ্কদ্বারা লিখাকে অঙ্কপাতন বলে ।   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22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70389" y="1588274"/>
            <a:ext cx="8253046" cy="34682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Wave4">
              <a:avLst>
                <a:gd name="adj1" fmla="val 4726"/>
                <a:gd name="adj2" fmla="val 0"/>
              </a:avLst>
            </a:prstTxWarp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কাজঃ</a:t>
            </a:r>
            <a:r>
              <a:rPr lang="en-US" sz="5400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bn-BD" sz="5400" dirty="0" smtClean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r>
              <a:rPr lang="en-US" sz="5400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সংখ্যাটির</a:t>
            </a:r>
            <a:r>
              <a:rPr lang="en-US" sz="5400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স্বার্থক</a:t>
            </a:r>
            <a:r>
              <a:rPr lang="en-US" sz="5400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অঙ্কগুলোর</a:t>
            </a:r>
            <a:r>
              <a:rPr lang="en-US" sz="5400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sz="5400" dirty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স্থানীয়মান</a:t>
            </a:r>
            <a:r>
              <a:rPr lang="en-US" sz="5400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নির্ণয়</a:t>
            </a:r>
            <a:r>
              <a:rPr lang="en-US" sz="5400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করঃ</a:t>
            </a:r>
            <a:r>
              <a:rPr lang="en-US" sz="5400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 ৬৮৭০৪</a:t>
            </a:r>
            <a:r>
              <a:rPr lang="bn-BD" sz="5400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  </a:t>
            </a:r>
            <a:r>
              <a:rPr lang="en-US" sz="5400" dirty="0" smtClean="0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   </a:t>
            </a:r>
            <a:endParaRPr lang="en-US" sz="5400" dirty="0">
              <a:ln w="0"/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53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600522" y="2500802"/>
            <a:ext cx="939932" cy="563959"/>
          </a:xfrm>
          <a:custGeom>
            <a:avLst/>
            <a:gdLst>
              <a:gd name="connsiteX0" fmla="*/ 0 w 939932"/>
              <a:gd name="connsiteY0" fmla="*/ 0 h 563959"/>
              <a:gd name="connsiteX1" fmla="*/ 939932 w 939932"/>
              <a:gd name="connsiteY1" fmla="*/ 0 h 563959"/>
              <a:gd name="connsiteX2" fmla="*/ 939932 w 939932"/>
              <a:gd name="connsiteY2" fmla="*/ 563959 h 563959"/>
              <a:gd name="connsiteX3" fmla="*/ 0 w 939932"/>
              <a:gd name="connsiteY3" fmla="*/ 563959 h 563959"/>
              <a:gd name="connsiteX4" fmla="*/ 0 w 939932"/>
              <a:gd name="connsiteY4" fmla="*/ 0 h 56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32" h="563959">
                <a:moveTo>
                  <a:pt x="0" y="0"/>
                </a:moveTo>
                <a:lnTo>
                  <a:pt x="939932" y="0"/>
                </a:lnTo>
                <a:lnTo>
                  <a:pt x="939932" y="563959"/>
                </a:lnTo>
                <a:lnTo>
                  <a:pt x="0" y="56395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কোটি</a:t>
            </a:r>
            <a:r>
              <a:rPr lang="bn-BD" sz="28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1634448" y="2500802"/>
            <a:ext cx="939932" cy="563959"/>
          </a:xfrm>
          <a:custGeom>
            <a:avLst/>
            <a:gdLst>
              <a:gd name="connsiteX0" fmla="*/ 0 w 939932"/>
              <a:gd name="connsiteY0" fmla="*/ 0 h 563959"/>
              <a:gd name="connsiteX1" fmla="*/ 939932 w 939932"/>
              <a:gd name="connsiteY1" fmla="*/ 0 h 563959"/>
              <a:gd name="connsiteX2" fmla="*/ 939932 w 939932"/>
              <a:gd name="connsiteY2" fmla="*/ 563959 h 563959"/>
              <a:gd name="connsiteX3" fmla="*/ 0 w 939932"/>
              <a:gd name="connsiteY3" fmla="*/ 563959 h 563959"/>
              <a:gd name="connsiteX4" fmla="*/ 0 w 939932"/>
              <a:gd name="connsiteY4" fmla="*/ 0 h 56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32" h="563959">
                <a:moveTo>
                  <a:pt x="0" y="0"/>
                </a:moveTo>
                <a:lnTo>
                  <a:pt x="939932" y="0"/>
                </a:lnTo>
                <a:lnTo>
                  <a:pt x="939932" y="563959"/>
                </a:lnTo>
                <a:lnTo>
                  <a:pt x="0" y="563959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নিযুত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2668374" y="2500802"/>
            <a:ext cx="939932" cy="563959"/>
          </a:xfrm>
          <a:custGeom>
            <a:avLst/>
            <a:gdLst>
              <a:gd name="connsiteX0" fmla="*/ 0 w 939932"/>
              <a:gd name="connsiteY0" fmla="*/ 0 h 563959"/>
              <a:gd name="connsiteX1" fmla="*/ 939932 w 939932"/>
              <a:gd name="connsiteY1" fmla="*/ 0 h 563959"/>
              <a:gd name="connsiteX2" fmla="*/ 939932 w 939932"/>
              <a:gd name="connsiteY2" fmla="*/ 563959 h 563959"/>
              <a:gd name="connsiteX3" fmla="*/ 0 w 939932"/>
              <a:gd name="connsiteY3" fmla="*/ 563959 h 563959"/>
              <a:gd name="connsiteX4" fmla="*/ 0 w 939932"/>
              <a:gd name="connsiteY4" fmla="*/ 0 h 56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32" h="563959">
                <a:moveTo>
                  <a:pt x="0" y="0"/>
                </a:moveTo>
                <a:lnTo>
                  <a:pt x="939932" y="0"/>
                </a:lnTo>
                <a:lnTo>
                  <a:pt x="939932" y="563959"/>
                </a:lnTo>
                <a:lnTo>
                  <a:pt x="0" y="563959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লক্ষ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702300" y="2500802"/>
            <a:ext cx="939932" cy="563959"/>
          </a:xfrm>
          <a:custGeom>
            <a:avLst/>
            <a:gdLst>
              <a:gd name="connsiteX0" fmla="*/ 0 w 939932"/>
              <a:gd name="connsiteY0" fmla="*/ 0 h 563959"/>
              <a:gd name="connsiteX1" fmla="*/ 939932 w 939932"/>
              <a:gd name="connsiteY1" fmla="*/ 0 h 563959"/>
              <a:gd name="connsiteX2" fmla="*/ 939932 w 939932"/>
              <a:gd name="connsiteY2" fmla="*/ 563959 h 563959"/>
              <a:gd name="connsiteX3" fmla="*/ 0 w 939932"/>
              <a:gd name="connsiteY3" fmla="*/ 563959 h 563959"/>
              <a:gd name="connsiteX4" fmla="*/ 0 w 939932"/>
              <a:gd name="connsiteY4" fmla="*/ 0 h 56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32" h="563959">
                <a:moveTo>
                  <a:pt x="0" y="0"/>
                </a:moveTo>
                <a:lnTo>
                  <a:pt x="939932" y="0"/>
                </a:lnTo>
                <a:lnTo>
                  <a:pt x="939932" y="563959"/>
                </a:lnTo>
                <a:lnTo>
                  <a:pt x="0" y="56395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অযুত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4736226" y="2500802"/>
            <a:ext cx="939932" cy="563959"/>
          </a:xfrm>
          <a:custGeom>
            <a:avLst/>
            <a:gdLst>
              <a:gd name="connsiteX0" fmla="*/ 0 w 939932"/>
              <a:gd name="connsiteY0" fmla="*/ 0 h 563959"/>
              <a:gd name="connsiteX1" fmla="*/ 939932 w 939932"/>
              <a:gd name="connsiteY1" fmla="*/ 0 h 563959"/>
              <a:gd name="connsiteX2" fmla="*/ 939932 w 939932"/>
              <a:gd name="connsiteY2" fmla="*/ 563959 h 563959"/>
              <a:gd name="connsiteX3" fmla="*/ 0 w 939932"/>
              <a:gd name="connsiteY3" fmla="*/ 563959 h 563959"/>
              <a:gd name="connsiteX4" fmla="*/ 0 w 939932"/>
              <a:gd name="connsiteY4" fmla="*/ 0 h 56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32" h="563959">
                <a:moveTo>
                  <a:pt x="0" y="0"/>
                </a:moveTo>
                <a:lnTo>
                  <a:pt x="939932" y="0"/>
                </a:lnTo>
                <a:lnTo>
                  <a:pt x="939932" y="563959"/>
                </a:lnTo>
                <a:lnTo>
                  <a:pt x="0" y="56395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হাজার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770152" y="2500802"/>
            <a:ext cx="939932" cy="563959"/>
          </a:xfrm>
          <a:custGeom>
            <a:avLst/>
            <a:gdLst>
              <a:gd name="connsiteX0" fmla="*/ 0 w 939932"/>
              <a:gd name="connsiteY0" fmla="*/ 0 h 563959"/>
              <a:gd name="connsiteX1" fmla="*/ 939932 w 939932"/>
              <a:gd name="connsiteY1" fmla="*/ 0 h 563959"/>
              <a:gd name="connsiteX2" fmla="*/ 939932 w 939932"/>
              <a:gd name="connsiteY2" fmla="*/ 563959 h 563959"/>
              <a:gd name="connsiteX3" fmla="*/ 0 w 939932"/>
              <a:gd name="connsiteY3" fmla="*/ 563959 h 563959"/>
              <a:gd name="connsiteX4" fmla="*/ 0 w 939932"/>
              <a:gd name="connsiteY4" fmla="*/ 0 h 56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32" h="563959">
                <a:moveTo>
                  <a:pt x="0" y="0"/>
                </a:moveTo>
                <a:lnTo>
                  <a:pt x="939932" y="0"/>
                </a:lnTo>
                <a:lnTo>
                  <a:pt x="939932" y="563959"/>
                </a:lnTo>
                <a:lnTo>
                  <a:pt x="0" y="56395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শতক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6804078" y="2500802"/>
            <a:ext cx="939932" cy="563959"/>
          </a:xfrm>
          <a:custGeom>
            <a:avLst/>
            <a:gdLst>
              <a:gd name="connsiteX0" fmla="*/ 0 w 939932"/>
              <a:gd name="connsiteY0" fmla="*/ 0 h 563959"/>
              <a:gd name="connsiteX1" fmla="*/ 939932 w 939932"/>
              <a:gd name="connsiteY1" fmla="*/ 0 h 563959"/>
              <a:gd name="connsiteX2" fmla="*/ 939932 w 939932"/>
              <a:gd name="connsiteY2" fmla="*/ 563959 h 563959"/>
              <a:gd name="connsiteX3" fmla="*/ 0 w 939932"/>
              <a:gd name="connsiteY3" fmla="*/ 563959 h 563959"/>
              <a:gd name="connsiteX4" fmla="*/ 0 w 939932"/>
              <a:gd name="connsiteY4" fmla="*/ 0 h 56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32" h="563959">
                <a:moveTo>
                  <a:pt x="0" y="0"/>
                </a:moveTo>
                <a:lnTo>
                  <a:pt x="939932" y="0"/>
                </a:lnTo>
                <a:lnTo>
                  <a:pt x="939932" y="563959"/>
                </a:lnTo>
                <a:lnTo>
                  <a:pt x="0" y="56395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দশক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7838004" y="2500802"/>
            <a:ext cx="939932" cy="563959"/>
          </a:xfrm>
          <a:custGeom>
            <a:avLst/>
            <a:gdLst>
              <a:gd name="connsiteX0" fmla="*/ 0 w 939932"/>
              <a:gd name="connsiteY0" fmla="*/ 0 h 563959"/>
              <a:gd name="connsiteX1" fmla="*/ 939932 w 939932"/>
              <a:gd name="connsiteY1" fmla="*/ 0 h 563959"/>
              <a:gd name="connsiteX2" fmla="*/ 939932 w 939932"/>
              <a:gd name="connsiteY2" fmla="*/ 563959 h 563959"/>
              <a:gd name="connsiteX3" fmla="*/ 0 w 939932"/>
              <a:gd name="connsiteY3" fmla="*/ 563959 h 563959"/>
              <a:gd name="connsiteX4" fmla="*/ 0 w 939932"/>
              <a:gd name="connsiteY4" fmla="*/ 0 h 56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932" h="563959">
                <a:moveTo>
                  <a:pt x="0" y="0"/>
                </a:moveTo>
                <a:lnTo>
                  <a:pt x="939932" y="0"/>
                </a:lnTo>
                <a:lnTo>
                  <a:pt x="939932" y="563959"/>
                </a:lnTo>
                <a:lnTo>
                  <a:pt x="0" y="56395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kern="1200" dirty="0" smtClean="0">
                <a:latin typeface="SutonnyOMJ" pitchFamily="2" charset="0"/>
                <a:cs typeface="SutonnyOMJ" pitchFamily="2" charset="0"/>
              </a:rPr>
              <a:t>একক</a:t>
            </a:r>
            <a:endParaRPr lang="en-US" sz="2800" kern="12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88799" y="3133848"/>
            <a:ext cx="8177414" cy="563959"/>
            <a:chOff x="588799" y="3417627"/>
            <a:chExt cx="8177414" cy="563959"/>
          </a:xfrm>
        </p:grpSpPr>
        <p:sp>
          <p:nvSpPr>
            <p:cNvPr id="43" name="Freeform 42"/>
            <p:cNvSpPr/>
            <p:nvPr/>
          </p:nvSpPr>
          <p:spPr>
            <a:xfrm>
              <a:off x="588799" y="3417627"/>
              <a:ext cx="939932" cy="563959"/>
            </a:xfrm>
            <a:custGeom>
              <a:avLst/>
              <a:gdLst>
                <a:gd name="connsiteX0" fmla="*/ 0 w 939932"/>
                <a:gd name="connsiteY0" fmla="*/ 0 h 563959"/>
                <a:gd name="connsiteX1" fmla="*/ 939932 w 939932"/>
                <a:gd name="connsiteY1" fmla="*/ 0 h 563959"/>
                <a:gd name="connsiteX2" fmla="*/ 939932 w 939932"/>
                <a:gd name="connsiteY2" fmla="*/ 563959 h 563959"/>
                <a:gd name="connsiteX3" fmla="*/ 0 w 939932"/>
                <a:gd name="connsiteY3" fmla="*/ 563959 h 563959"/>
                <a:gd name="connsiteX4" fmla="*/ 0 w 939932"/>
                <a:gd name="connsiteY4" fmla="*/ 0 h 56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32" h="563959">
                  <a:moveTo>
                    <a:pt x="0" y="0"/>
                  </a:moveTo>
                  <a:lnTo>
                    <a:pt x="939932" y="0"/>
                  </a:lnTo>
                  <a:lnTo>
                    <a:pt x="939932" y="563959"/>
                  </a:lnTo>
                  <a:lnTo>
                    <a:pt x="0" y="56395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SutonnyOMJ" pitchFamily="2" charset="0"/>
                  <a:cs typeface="SutonnyOMJ" pitchFamily="2" charset="0"/>
                </a:rPr>
                <a:t>৮ </a:t>
              </a:r>
              <a:endParaRPr lang="en-US" sz="4000" kern="12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1622725" y="3417627"/>
              <a:ext cx="939932" cy="563959"/>
            </a:xfrm>
            <a:custGeom>
              <a:avLst/>
              <a:gdLst>
                <a:gd name="connsiteX0" fmla="*/ 0 w 939932"/>
                <a:gd name="connsiteY0" fmla="*/ 0 h 563959"/>
                <a:gd name="connsiteX1" fmla="*/ 939932 w 939932"/>
                <a:gd name="connsiteY1" fmla="*/ 0 h 563959"/>
                <a:gd name="connsiteX2" fmla="*/ 939932 w 939932"/>
                <a:gd name="connsiteY2" fmla="*/ 563959 h 563959"/>
                <a:gd name="connsiteX3" fmla="*/ 0 w 939932"/>
                <a:gd name="connsiteY3" fmla="*/ 563959 h 563959"/>
                <a:gd name="connsiteX4" fmla="*/ 0 w 939932"/>
                <a:gd name="connsiteY4" fmla="*/ 0 h 56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32" h="563959">
                  <a:moveTo>
                    <a:pt x="0" y="0"/>
                  </a:moveTo>
                  <a:lnTo>
                    <a:pt x="939932" y="0"/>
                  </a:lnTo>
                  <a:lnTo>
                    <a:pt x="939932" y="563959"/>
                  </a:lnTo>
                  <a:lnTo>
                    <a:pt x="0" y="563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SutonnyOMJ" pitchFamily="2" charset="0"/>
                  <a:cs typeface="SutonnyOMJ" pitchFamily="2" charset="0"/>
                </a:rPr>
                <a:t>৭</a:t>
              </a:r>
              <a:endParaRPr lang="en-US" sz="4000" kern="12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2656651" y="3417627"/>
              <a:ext cx="939932" cy="563959"/>
            </a:xfrm>
            <a:custGeom>
              <a:avLst/>
              <a:gdLst>
                <a:gd name="connsiteX0" fmla="*/ 0 w 939932"/>
                <a:gd name="connsiteY0" fmla="*/ 0 h 563959"/>
                <a:gd name="connsiteX1" fmla="*/ 939932 w 939932"/>
                <a:gd name="connsiteY1" fmla="*/ 0 h 563959"/>
                <a:gd name="connsiteX2" fmla="*/ 939932 w 939932"/>
                <a:gd name="connsiteY2" fmla="*/ 563959 h 563959"/>
                <a:gd name="connsiteX3" fmla="*/ 0 w 939932"/>
                <a:gd name="connsiteY3" fmla="*/ 563959 h 563959"/>
                <a:gd name="connsiteX4" fmla="*/ 0 w 939932"/>
                <a:gd name="connsiteY4" fmla="*/ 0 h 56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32" h="563959">
                  <a:moveTo>
                    <a:pt x="0" y="0"/>
                  </a:moveTo>
                  <a:lnTo>
                    <a:pt x="939932" y="0"/>
                  </a:lnTo>
                  <a:lnTo>
                    <a:pt x="939932" y="563959"/>
                  </a:lnTo>
                  <a:lnTo>
                    <a:pt x="0" y="563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SutonnyOMJ" pitchFamily="2" charset="0"/>
                  <a:cs typeface="SutonnyOMJ" pitchFamily="2" charset="0"/>
                </a:rPr>
                <a:t>৬</a:t>
              </a:r>
              <a:endParaRPr lang="en-US" sz="4000" kern="12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3690577" y="3417627"/>
              <a:ext cx="939932" cy="563959"/>
            </a:xfrm>
            <a:custGeom>
              <a:avLst/>
              <a:gdLst>
                <a:gd name="connsiteX0" fmla="*/ 0 w 939932"/>
                <a:gd name="connsiteY0" fmla="*/ 0 h 563959"/>
                <a:gd name="connsiteX1" fmla="*/ 939932 w 939932"/>
                <a:gd name="connsiteY1" fmla="*/ 0 h 563959"/>
                <a:gd name="connsiteX2" fmla="*/ 939932 w 939932"/>
                <a:gd name="connsiteY2" fmla="*/ 563959 h 563959"/>
                <a:gd name="connsiteX3" fmla="*/ 0 w 939932"/>
                <a:gd name="connsiteY3" fmla="*/ 563959 h 563959"/>
                <a:gd name="connsiteX4" fmla="*/ 0 w 939932"/>
                <a:gd name="connsiteY4" fmla="*/ 0 h 56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32" h="563959">
                  <a:moveTo>
                    <a:pt x="0" y="0"/>
                  </a:moveTo>
                  <a:lnTo>
                    <a:pt x="939932" y="0"/>
                  </a:lnTo>
                  <a:lnTo>
                    <a:pt x="939932" y="563959"/>
                  </a:lnTo>
                  <a:lnTo>
                    <a:pt x="0" y="56395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SutonnyOMJ" pitchFamily="2" charset="0"/>
                  <a:cs typeface="SutonnyOMJ" pitchFamily="2" charset="0"/>
                </a:rPr>
                <a:t>৫</a:t>
              </a:r>
              <a:endParaRPr lang="en-US" sz="4000" kern="12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4724503" y="3417627"/>
              <a:ext cx="939932" cy="563959"/>
            </a:xfrm>
            <a:custGeom>
              <a:avLst/>
              <a:gdLst>
                <a:gd name="connsiteX0" fmla="*/ 0 w 939932"/>
                <a:gd name="connsiteY0" fmla="*/ 0 h 563959"/>
                <a:gd name="connsiteX1" fmla="*/ 939932 w 939932"/>
                <a:gd name="connsiteY1" fmla="*/ 0 h 563959"/>
                <a:gd name="connsiteX2" fmla="*/ 939932 w 939932"/>
                <a:gd name="connsiteY2" fmla="*/ 563959 h 563959"/>
                <a:gd name="connsiteX3" fmla="*/ 0 w 939932"/>
                <a:gd name="connsiteY3" fmla="*/ 563959 h 563959"/>
                <a:gd name="connsiteX4" fmla="*/ 0 w 939932"/>
                <a:gd name="connsiteY4" fmla="*/ 0 h 56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32" h="563959">
                  <a:moveTo>
                    <a:pt x="0" y="0"/>
                  </a:moveTo>
                  <a:lnTo>
                    <a:pt x="939932" y="0"/>
                  </a:lnTo>
                  <a:lnTo>
                    <a:pt x="939932" y="563959"/>
                  </a:lnTo>
                  <a:lnTo>
                    <a:pt x="0" y="5639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2C3"/>
            </a:solidFill>
            <a:ln>
              <a:solidFill>
                <a:srgbClr val="70AB46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SutonnyOMJ" pitchFamily="2" charset="0"/>
                  <a:cs typeface="SutonnyOMJ" pitchFamily="2" charset="0"/>
                </a:rPr>
                <a:t>৪</a:t>
              </a:r>
              <a:endParaRPr lang="en-US" sz="4000" kern="12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5758429" y="3417627"/>
              <a:ext cx="939932" cy="563959"/>
            </a:xfrm>
            <a:custGeom>
              <a:avLst/>
              <a:gdLst>
                <a:gd name="connsiteX0" fmla="*/ 0 w 939932"/>
                <a:gd name="connsiteY0" fmla="*/ 0 h 563959"/>
                <a:gd name="connsiteX1" fmla="*/ 939932 w 939932"/>
                <a:gd name="connsiteY1" fmla="*/ 0 h 563959"/>
                <a:gd name="connsiteX2" fmla="*/ 939932 w 939932"/>
                <a:gd name="connsiteY2" fmla="*/ 563959 h 563959"/>
                <a:gd name="connsiteX3" fmla="*/ 0 w 939932"/>
                <a:gd name="connsiteY3" fmla="*/ 563959 h 563959"/>
                <a:gd name="connsiteX4" fmla="*/ 0 w 939932"/>
                <a:gd name="connsiteY4" fmla="*/ 0 h 56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32" h="563959">
                  <a:moveTo>
                    <a:pt x="0" y="0"/>
                  </a:moveTo>
                  <a:lnTo>
                    <a:pt x="939932" y="0"/>
                  </a:lnTo>
                  <a:lnTo>
                    <a:pt x="939932" y="563959"/>
                  </a:lnTo>
                  <a:lnTo>
                    <a:pt x="0" y="56395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SutonnyOMJ" pitchFamily="2" charset="0"/>
                  <a:cs typeface="SutonnyOMJ" pitchFamily="2" charset="0"/>
                </a:rPr>
                <a:t>৩</a:t>
              </a:r>
              <a:endParaRPr lang="en-US" sz="4000" kern="12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6792355" y="3417627"/>
              <a:ext cx="939932" cy="563959"/>
            </a:xfrm>
            <a:custGeom>
              <a:avLst/>
              <a:gdLst>
                <a:gd name="connsiteX0" fmla="*/ 0 w 939932"/>
                <a:gd name="connsiteY0" fmla="*/ 0 h 563959"/>
                <a:gd name="connsiteX1" fmla="*/ 939932 w 939932"/>
                <a:gd name="connsiteY1" fmla="*/ 0 h 563959"/>
                <a:gd name="connsiteX2" fmla="*/ 939932 w 939932"/>
                <a:gd name="connsiteY2" fmla="*/ 563959 h 563959"/>
                <a:gd name="connsiteX3" fmla="*/ 0 w 939932"/>
                <a:gd name="connsiteY3" fmla="*/ 563959 h 563959"/>
                <a:gd name="connsiteX4" fmla="*/ 0 w 939932"/>
                <a:gd name="connsiteY4" fmla="*/ 0 h 56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32" h="563959">
                  <a:moveTo>
                    <a:pt x="0" y="0"/>
                  </a:moveTo>
                  <a:lnTo>
                    <a:pt x="939932" y="0"/>
                  </a:lnTo>
                  <a:lnTo>
                    <a:pt x="939932" y="563959"/>
                  </a:lnTo>
                  <a:lnTo>
                    <a:pt x="0" y="56395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SutonnyOMJ" pitchFamily="2" charset="0"/>
                  <a:cs typeface="SutonnyOMJ" pitchFamily="2" charset="0"/>
                </a:rPr>
                <a:t>২</a:t>
              </a:r>
              <a:endParaRPr lang="en-US" sz="4000" kern="12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7826281" y="3417627"/>
              <a:ext cx="939932" cy="563959"/>
            </a:xfrm>
            <a:custGeom>
              <a:avLst/>
              <a:gdLst>
                <a:gd name="connsiteX0" fmla="*/ 0 w 939932"/>
                <a:gd name="connsiteY0" fmla="*/ 0 h 563959"/>
                <a:gd name="connsiteX1" fmla="*/ 939932 w 939932"/>
                <a:gd name="connsiteY1" fmla="*/ 0 h 563959"/>
                <a:gd name="connsiteX2" fmla="*/ 939932 w 939932"/>
                <a:gd name="connsiteY2" fmla="*/ 563959 h 563959"/>
                <a:gd name="connsiteX3" fmla="*/ 0 w 939932"/>
                <a:gd name="connsiteY3" fmla="*/ 563959 h 563959"/>
                <a:gd name="connsiteX4" fmla="*/ 0 w 939932"/>
                <a:gd name="connsiteY4" fmla="*/ 0 h 56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932" h="563959">
                  <a:moveTo>
                    <a:pt x="0" y="0"/>
                  </a:moveTo>
                  <a:lnTo>
                    <a:pt x="939932" y="0"/>
                  </a:lnTo>
                  <a:lnTo>
                    <a:pt x="939932" y="563959"/>
                  </a:lnTo>
                  <a:lnTo>
                    <a:pt x="0" y="56395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kern="1200" dirty="0" smtClean="0">
                  <a:latin typeface="SutonnyOMJ" pitchFamily="2" charset="0"/>
                  <a:cs typeface="SutonnyOMJ" pitchFamily="2" charset="0"/>
                </a:rPr>
                <a:t>১</a:t>
              </a:r>
              <a:endParaRPr lang="en-US" sz="4000" kern="1200" dirty="0">
                <a:latin typeface="SutonnyOMJ" pitchFamily="2" charset="0"/>
                <a:cs typeface="SutonnyOMJ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59868" y="1892658"/>
            <a:ext cx="1946032" cy="582542"/>
            <a:chOff x="2138724" y="41859"/>
            <a:chExt cx="970904" cy="582542"/>
          </a:xfrm>
          <a:solidFill>
            <a:srgbClr val="C00000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6" name="Rectangle 15"/>
            <p:cNvSpPr/>
            <p:nvPr/>
          </p:nvSpPr>
          <p:spPr>
            <a:xfrm>
              <a:off x="2138724" y="41859"/>
              <a:ext cx="970904" cy="582542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2138724" y="41859"/>
              <a:ext cx="970904" cy="582542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latin typeface="SutonnyOMJ" pitchFamily="2" charset="0"/>
                  <a:cs typeface="SutonnyOMJ" pitchFamily="2" charset="0"/>
                </a:rPr>
                <a:t>লক্ষ</a:t>
              </a:r>
              <a:endParaRPr lang="en-US" sz="3600" kern="1200" dirty="0">
                <a:latin typeface="SutonnyOMJ" pitchFamily="2" charset="0"/>
                <a:cs typeface="SutonnyOMJ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04491" y="1892658"/>
            <a:ext cx="1915668" cy="582542"/>
            <a:chOff x="4356815" y="41859"/>
            <a:chExt cx="931022" cy="582542"/>
          </a:xfrm>
          <a:solidFill>
            <a:srgbClr val="C00000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9" name="Rectangle 18"/>
            <p:cNvSpPr/>
            <p:nvPr/>
          </p:nvSpPr>
          <p:spPr>
            <a:xfrm>
              <a:off x="4408092" y="41859"/>
              <a:ext cx="837527" cy="582542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4356815" y="41859"/>
              <a:ext cx="931022" cy="582542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latin typeface="SutonnyOMJ" pitchFamily="2" charset="0"/>
                  <a:cs typeface="SutonnyOMJ" pitchFamily="2" charset="0"/>
                </a:rPr>
                <a:t>হাজার</a:t>
              </a:r>
              <a:endParaRPr lang="en-US" sz="3600" kern="1200" dirty="0">
                <a:latin typeface="SutonnyOMJ" pitchFamily="2" charset="0"/>
                <a:cs typeface="SutonnyOMJ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2738" y="3709735"/>
            <a:ext cx="1312986" cy="637101"/>
            <a:chOff x="4356815" y="41859"/>
            <a:chExt cx="931022" cy="582542"/>
          </a:xfrm>
          <a:solidFill>
            <a:schemeClr val="tx1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2" name="Rectangle 21"/>
            <p:cNvSpPr/>
            <p:nvPr/>
          </p:nvSpPr>
          <p:spPr>
            <a:xfrm>
              <a:off x="4408092" y="41859"/>
              <a:ext cx="837527" cy="582542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4356815" y="41859"/>
              <a:ext cx="931022" cy="582542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dirty="0" smtClean="0">
                  <a:latin typeface="SutonnyOMJ" pitchFamily="2" charset="0"/>
                  <a:cs typeface="SutonnyOMJ" pitchFamily="2" charset="0"/>
                </a:rPr>
                <a:t>আটকোটি </a:t>
              </a:r>
              <a:endParaRPr lang="en-US" sz="2800" kern="1200" dirty="0">
                <a:latin typeface="SutonnyOMJ" pitchFamily="2" charset="0"/>
                <a:cs typeface="SutonnyOMJ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12976" y="3686289"/>
            <a:ext cx="1992924" cy="637101"/>
            <a:chOff x="4356815" y="41859"/>
            <a:chExt cx="931022" cy="582542"/>
          </a:xfrm>
          <a:solidFill>
            <a:schemeClr val="tx1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5" name="Rectangle 24"/>
            <p:cNvSpPr/>
            <p:nvPr/>
          </p:nvSpPr>
          <p:spPr>
            <a:xfrm>
              <a:off x="4408092" y="41859"/>
              <a:ext cx="837527" cy="582542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4356815" y="41859"/>
              <a:ext cx="931022" cy="582542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dirty="0" smtClean="0">
                  <a:latin typeface="SutonnyOMJ" pitchFamily="2" charset="0"/>
                  <a:cs typeface="SutonnyOMJ" pitchFamily="2" charset="0"/>
                </a:rPr>
                <a:t>ছিয়াত্তর লক্ষ্য </a:t>
              </a:r>
              <a:endParaRPr lang="en-US" sz="2800" kern="1200" dirty="0">
                <a:latin typeface="SutonnyOMJ" pitchFamily="2" charset="0"/>
                <a:cs typeface="SutonnyOMJ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36131" y="3698718"/>
            <a:ext cx="1992924" cy="648117"/>
            <a:chOff x="4382549" y="31786"/>
            <a:chExt cx="931022" cy="592615"/>
          </a:xfrm>
          <a:solidFill>
            <a:schemeClr val="tx1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8" name="Rectangle 27"/>
            <p:cNvSpPr/>
            <p:nvPr/>
          </p:nvSpPr>
          <p:spPr>
            <a:xfrm>
              <a:off x="4408092" y="41859"/>
              <a:ext cx="837527" cy="582542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4382549" y="31786"/>
              <a:ext cx="931022" cy="582542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dirty="0" smtClean="0">
                  <a:latin typeface="SutonnyOMJ" pitchFamily="2" charset="0"/>
                  <a:cs typeface="SutonnyOMJ" pitchFamily="2" charset="0"/>
                </a:rPr>
                <a:t>চুয়ান্ন হাজার  </a:t>
              </a:r>
              <a:endParaRPr lang="en-US" sz="2800" kern="1200" dirty="0">
                <a:latin typeface="SutonnyOMJ" pitchFamily="2" charset="0"/>
                <a:cs typeface="SutonnyOMJ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56029" y="3709734"/>
            <a:ext cx="3048002" cy="637101"/>
            <a:chOff x="4356815" y="41859"/>
            <a:chExt cx="931022" cy="582542"/>
          </a:xfrm>
          <a:solidFill>
            <a:schemeClr val="tx1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1" name="Rectangle 30"/>
            <p:cNvSpPr/>
            <p:nvPr/>
          </p:nvSpPr>
          <p:spPr>
            <a:xfrm>
              <a:off x="4408092" y="41859"/>
              <a:ext cx="837527" cy="582542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4356815" y="41859"/>
              <a:ext cx="931022" cy="582542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dirty="0" smtClean="0">
                  <a:latin typeface="SutonnyOMJ" pitchFamily="2" charset="0"/>
                  <a:cs typeface="SutonnyOMJ" pitchFamily="2" charset="0"/>
                </a:rPr>
                <a:t>তিনশত একুশ   </a:t>
              </a:r>
              <a:endParaRPr lang="en-US" sz="2800" kern="1200" dirty="0">
                <a:latin typeface="SutonnyOMJ" pitchFamily="2" charset="0"/>
                <a:cs typeface="SutonnyOMJ" pitchFamily="2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491157" y="4398242"/>
            <a:ext cx="3928534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কথায় লিখঃ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২৮৬৯৩৫১৭০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9471" y="5829696"/>
            <a:ext cx="8408532" cy="646331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অঙ্কে লিখঃ একশকোটি সাত লক্ষ চল্লিশ হাজার একশ বাইশ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/>
          <a:srcRect l="-45737" t="-26496" r="-42711" b="-24500"/>
          <a:stretch/>
        </p:blipFill>
        <p:spPr>
          <a:xfrm>
            <a:off x="789890" y="242047"/>
            <a:ext cx="7674514" cy="1495762"/>
          </a:xfrm>
          <a:prstGeom prst="star24">
            <a:avLst>
              <a:gd name="adj" fmla="val 26079"/>
            </a:avLst>
          </a:prstGeom>
          <a:solidFill>
            <a:srgbClr val="0000FF"/>
          </a:solidFill>
          <a:ln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/>
          <p:cNvSpPr/>
          <p:nvPr/>
        </p:nvSpPr>
        <p:spPr>
          <a:xfrm>
            <a:off x="378905" y="4433528"/>
            <a:ext cx="1048685" cy="707886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4000" dirty="0" err="1">
                <a:ln w="0"/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utonnyOMJ" pitchFamily="2" charset="0"/>
                <a:cs typeface="SutonnyOMJ" pitchFamily="2" charset="0"/>
              </a:rPr>
              <a:t>কাজঃ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82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animBg="1"/>
      <p:bldP spid="35" grpId="0" build="p" animBg="1"/>
      <p:bldP spid="36" grpId="0" build="p" animBg="1"/>
      <p:bldP spid="37" grpId="0" build="p" animBg="1"/>
      <p:bldP spid="38" grpId="0" build="p" animBg="1"/>
      <p:bldP spid="39" grpId="0" build="p" animBg="1"/>
      <p:bldP spid="40" grpId="0" build="p" animBg="1"/>
      <p:bldP spid="41" grpId="0" build="p" animBg="1"/>
      <p:bldP spid="51" grpId="0" build="p" animBg="1"/>
      <p:bldP spid="52" grpId="0" build="p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1567</TotalTime>
  <Words>644</Words>
  <Application>Microsoft Office PowerPoint</Application>
  <PresentationFormat>On-screen Show (4:3)</PresentationFormat>
  <Paragraphs>204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</dc:creator>
  <cp:lastModifiedBy>AMIN</cp:lastModifiedBy>
  <cp:revision>260</cp:revision>
  <dcterms:created xsi:type="dcterms:W3CDTF">2014-07-01T11:44:30Z</dcterms:created>
  <dcterms:modified xsi:type="dcterms:W3CDTF">2015-03-23T12:11:31Z</dcterms:modified>
</cp:coreProperties>
</file>