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  <p:sldMasterId id="2147483780" r:id="rId4"/>
    <p:sldMasterId id="2147483804" r:id="rId5"/>
    <p:sldMasterId id="2147483816" r:id="rId6"/>
    <p:sldMasterId id="2147483828" r:id="rId7"/>
  </p:sldMasterIdLst>
  <p:notesMasterIdLst>
    <p:notesMasterId r:id="rId29"/>
  </p:notesMasterIdLst>
  <p:sldIdLst>
    <p:sldId id="283" r:id="rId8"/>
    <p:sldId id="287" r:id="rId9"/>
    <p:sldId id="276" r:id="rId10"/>
    <p:sldId id="267" r:id="rId11"/>
    <p:sldId id="268" r:id="rId12"/>
    <p:sldId id="257" r:id="rId13"/>
    <p:sldId id="275" r:id="rId14"/>
    <p:sldId id="273" r:id="rId15"/>
    <p:sldId id="259" r:id="rId16"/>
    <p:sldId id="274" r:id="rId17"/>
    <p:sldId id="258" r:id="rId18"/>
    <p:sldId id="262" r:id="rId19"/>
    <p:sldId id="277" r:id="rId20"/>
    <p:sldId id="278" r:id="rId21"/>
    <p:sldId id="280" r:id="rId22"/>
    <p:sldId id="279" r:id="rId23"/>
    <p:sldId id="269" r:id="rId24"/>
    <p:sldId id="271" r:id="rId25"/>
    <p:sldId id="281" r:id="rId26"/>
    <p:sldId id="265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06"/>
    <a:srgbClr val="CC3300"/>
    <a:srgbClr val="FF7C80"/>
    <a:srgbClr val="6C205C"/>
    <a:srgbClr val="6507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4" autoAdjust="0"/>
    <p:restoredTop sz="89189" autoAdjust="0"/>
  </p:normalViewPr>
  <p:slideViewPr>
    <p:cSldViewPr>
      <p:cViewPr varScale="1">
        <p:scale>
          <a:sx n="80" d="100"/>
          <a:sy n="80" d="100"/>
        </p:scale>
        <p:origin x="-206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E6A9C-9A9B-4CE3-876C-471193327B90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F9E42E-A5EA-4D5E-9B8C-A7453BA9403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600" dirty="0"/>
        </a:p>
      </dgm:t>
    </dgm:pt>
    <dgm:pt modelId="{1FA27112-6A72-423C-8F0B-CB51F410DC31}" type="parTrans" cxnId="{07A551BD-9740-4C5B-9A40-B9B249930EEF}">
      <dgm:prSet/>
      <dgm:spPr/>
      <dgm:t>
        <a:bodyPr/>
        <a:lstStyle/>
        <a:p>
          <a:endParaRPr lang="en-US"/>
        </a:p>
      </dgm:t>
    </dgm:pt>
    <dgm:pt modelId="{B3312167-E6EB-4E02-856C-3D1E900C6F07}" type="sibTrans" cxnId="{07A551BD-9740-4C5B-9A40-B9B249930EEF}">
      <dgm:prSet/>
      <dgm:spPr/>
      <dgm:t>
        <a:bodyPr/>
        <a:lstStyle/>
        <a:p>
          <a:endParaRPr lang="en-US"/>
        </a:p>
      </dgm:t>
    </dgm:pt>
    <dgm:pt modelId="{5EBFD514-3DEB-4D18-BA54-B2481411298E}">
      <dgm:prSet phldrT="[Text]" custT="1"/>
      <dgm:spPr/>
      <dgm:t>
        <a:bodyPr/>
        <a:lstStyle/>
        <a:p>
          <a:r>
            <a:rPr lang="bn-IN" sz="1600" b="1" dirty="0" smtClean="0"/>
            <a:t>জন্মঃ</a:t>
          </a:r>
        </a:p>
        <a:p>
          <a:r>
            <a:rPr lang="bn-IN" sz="1600" b="1" dirty="0" smtClean="0"/>
            <a:t>১৯২১ সালে</a:t>
          </a:r>
        </a:p>
        <a:p>
          <a:r>
            <a:rPr lang="bn-IN" sz="1600" b="1" dirty="0" smtClean="0"/>
            <a:t>কলকাতায়</a:t>
          </a:r>
          <a:endParaRPr lang="en-US" sz="800" b="1" dirty="0"/>
        </a:p>
      </dgm:t>
    </dgm:pt>
    <dgm:pt modelId="{69FE2A24-94F7-4618-A492-4573DAE4CF42}" type="parTrans" cxnId="{182DB190-A77D-4C43-B946-B5EBC1E6FB5A}">
      <dgm:prSet/>
      <dgm:spPr/>
      <dgm:t>
        <a:bodyPr/>
        <a:lstStyle/>
        <a:p>
          <a:endParaRPr lang="en-US"/>
        </a:p>
      </dgm:t>
    </dgm:pt>
    <dgm:pt modelId="{B8F01C53-9890-4735-82EC-78321ABBA60E}" type="sibTrans" cxnId="{182DB190-A77D-4C43-B946-B5EBC1E6FB5A}">
      <dgm:prSet/>
      <dgm:spPr/>
      <dgm:t>
        <a:bodyPr/>
        <a:lstStyle/>
        <a:p>
          <a:endParaRPr lang="en-US"/>
        </a:p>
      </dgm:t>
    </dgm:pt>
    <dgm:pt modelId="{B0571BA3-CB86-4550-BD81-F704BEC06281}">
      <dgm:prSet phldrT="[Text]" custT="1"/>
      <dgm:spPr/>
      <dgm:t>
        <a:bodyPr/>
        <a:lstStyle/>
        <a:p>
          <a:r>
            <a:rPr lang="bn-IN" sz="1200" b="1" dirty="0" smtClean="0"/>
            <a:t>কর্মজীবনঃ</a:t>
          </a:r>
        </a:p>
        <a:p>
          <a:r>
            <a:rPr lang="bn-IN" sz="1200" b="1" dirty="0" smtClean="0"/>
            <a:t>ঢাকা বিশ্ববিদ্যালয়ের শিক্ষক ছিলেন</a:t>
          </a:r>
          <a:endParaRPr lang="en-US" sz="800" b="1" dirty="0"/>
        </a:p>
      </dgm:t>
    </dgm:pt>
    <dgm:pt modelId="{6DC20416-5604-4EA8-9AAD-1AD734AD3B6C}" type="parTrans" cxnId="{75AF79F4-4EAA-4BF4-8AE0-01FAB70DC3EC}">
      <dgm:prSet/>
      <dgm:spPr/>
      <dgm:t>
        <a:bodyPr/>
        <a:lstStyle/>
        <a:p>
          <a:endParaRPr lang="en-US"/>
        </a:p>
      </dgm:t>
    </dgm:pt>
    <dgm:pt modelId="{507FB38B-91C1-40F4-9522-21428E9289AC}" type="sibTrans" cxnId="{75AF79F4-4EAA-4BF4-8AE0-01FAB70DC3EC}">
      <dgm:prSet/>
      <dgm:spPr/>
      <dgm:t>
        <a:bodyPr/>
        <a:lstStyle/>
        <a:p>
          <a:endParaRPr lang="en-US"/>
        </a:p>
      </dgm:t>
    </dgm:pt>
    <dgm:pt modelId="{EB634A8A-C3AF-4519-83F2-C29AF4688EBC}">
      <dgm:prSet phldrT="[Text]" custT="1"/>
      <dgm:spPr/>
      <dgm:t>
        <a:bodyPr/>
        <a:lstStyle/>
        <a:p>
          <a:r>
            <a:rPr lang="bn-IN" sz="1800" b="1" dirty="0" smtClean="0"/>
            <a:t>মৃত্যুঃ</a:t>
          </a:r>
        </a:p>
        <a:p>
          <a:r>
            <a:rPr lang="bn-IN" sz="1800" b="1" dirty="0" smtClean="0"/>
            <a:t>১৯৮৮</a:t>
          </a:r>
        </a:p>
        <a:p>
          <a:r>
            <a:rPr lang="bn-IN" sz="1800" b="1" dirty="0" smtClean="0"/>
            <a:t>ঢাকায়</a:t>
          </a:r>
          <a:endParaRPr lang="en-US" sz="1200" b="1" dirty="0"/>
        </a:p>
      </dgm:t>
    </dgm:pt>
    <dgm:pt modelId="{8CEA117A-8398-43FA-A25F-9EF34C99F99D}" type="parTrans" cxnId="{708B717F-06CC-446D-82D8-7F75AECDD084}">
      <dgm:prSet/>
      <dgm:spPr/>
      <dgm:t>
        <a:bodyPr/>
        <a:lstStyle/>
        <a:p>
          <a:endParaRPr lang="en-US"/>
        </a:p>
      </dgm:t>
    </dgm:pt>
    <dgm:pt modelId="{C1E53B7E-BD3C-4B77-BBE5-4AA9CD0101A1}" type="sibTrans" cxnId="{708B717F-06CC-446D-82D8-7F75AECDD084}">
      <dgm:prSet/>
      <dgm:spPr/>
      <dgm:t>
        <a:bodyPr/>
        <a:lstStyle/>
        <a:p>
          <a:endParaRPr lang="en-US"/>
        </a:p>
      </dgm:t>
    </dgm:pt>
    <dgm:pt modelId="{0170C493-C610-4C73-97EB-21C5D0F4645B}">
      <dgm:prSet phldrT="[Text]" custT="1"/>
      <dgm:spPr/>
      <dgm:t>
        <a:bodyPr/>
        <a:lstStyle/>
        <a:p>
          <a:r>
            <a:rPr lang="bn-IN" sz="1100" b="1" dirty="0" smtClean="0"/>
            <a:t>অবদানঃ</a:t>
          </a:r>
        </a:p>
        <a:p>
          <a:r>
            <a:rPr lang="bn-IN" sz="1100" b="1" dirty="0" smtClean="0"/>
            <a:t>দেশের বিভিন্ন অঞ্চল হতে লোকশিল্পের অনেক উপকরণ সংগ্রহ করেন</a:t>
          </a:r>
          <a:endParaRPr lang="bn-IN" sz="800" b="1" dirty="0" smtClean="0"/>
        </a:p>
        <a:p>
          <a:endParaRPr lang="en-US" sz="800" dirty="0"/>
        </a:p>
      </dgm:t>
    </dgm:pt>
    <dgm:pt modelId="{1F393D96-C729-4317-9568-70491C839706}" type="parTrans" cxnId="{E9192169-94D6-4FD4-9FF5-FB5403168147}">
      <dgm:prSet/>
      <dgm:spPr/>
      <dgm:t>
        <a:bodyPr/>
        <a:lstStyle/>
        <a:p>
          <a:endParaRPr lang="en-US"/>
        </a:p>
      </dgm:t>
    </dgm:pt>
    <dgm:pt modelId="{FA66274C-1B41-4C50-A88D-846AC4B4966A}" type="sibTrans" cxnId="{E9192169-94D6-4FD4-9FF5-FB5403168147}">
      <dgm:prSet/>
      <dgm:spPr/>
      <dgm:t>
        <a:bodyPr/>
        <a:lstStyle/>
        <a:p>
          <a:endParaRPr lang="en-US"/>
        </a:p>
      </dgm:t>
    </dgm:pt>
    <dgm:pt modelId="{4EB2B307-94BD-454F-AEB7-A0859FAC2F98}">
      <dgm:prSet phldrT="[Text]" custT="1"/>
      <dgm:spPr/>
      <dgm:t>
        <a:bodyPr/>
        <a:lstStyle/>
        <a:p>
          <a:r>
            <a:rPr lang="bn-IN" sz="1400" b="1" dirty="0" smtClean="0"/>
            <a:t>বিশেষ গুণঃ</a:t>
          </a:r>
          <a:endParaRPr lang="bn-IN" sz="1800" b="1" dirty="0" smtClean="0"/>
        </a:p>
        <a:p>
          <a:r>
            <a:rPr lang="bn-IN" sz="1800" b="1" dirty="0" smtClean="0"/>
            <a:t>প্রখ্যাত চিত্রশিল্পী ছিলেন</a:t>
          </a:r>
          <a:endParaRPr lang="en-US" sz="900" b="1" dirty="0"/>
        </a:p>
      </dgm:t>
    </dgm:pt>
    <dgm:pt modelId="{B571AAC5-AACC-46CD-BB05-9D943F61700A}" type="sibTrans" cxnId="{BB351E9D-0ACD-421B-90F1-8436C5AF4863}">
      <dgm:prSet/>
      <dgm:spPr/>
      <dgm:t>
        <a:bodyPr/>
        <a:lstStyle/>
        <a:p>
          <a:endParaRPr lang="en-US"/>
        </a:p>
      </dgm:t>
    </dgm:pt>
    <dgm:pt modelId="{CBAF37B4-B7DA-4779-BC2D-F8B967032C59}" type="parTrans" cxnId="{BB351E9D-0ACD-421B-90F1-8436C5AF4863}">
      <dgm:prSet/>
      <dgm:spPr/>
      <dgm:t>
        <a:bodyPr/>
        <a:lstStyle/>
        <a:p>
          <a:endParaRPr lang="en-US"/>
        </a:p>
      </dgm:t>
    </dgm:pt>
    <dgm:pt modelId="{BBD9B15A-4FD5-4576-868D-E32CE9C94987}" type="pres">
      <dgm:prSet presAssocID="{8BFE6A9C-9A9B-4CE3-876C-471193327B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B5406-D794-48B1-BD24-F9EA76EDC70C}" type="pres">
      <dgm:prSet presAssocID="{12F9E42E-A5EA-4D5E-9B8C-A7453BA9403F}" presName="centerShape" presStyleLbl="node0" presStyleIdx="0" presStyleCnt="1" custScaleX="139449" custScaleY="127677"/>
      <dgm:spPr/>
      <dgm:t>
        <a:bodyPr/>
        <a:lstStyle/>
        <a:p>
          <a:endParaRPr lang="en-US"/>
        </a:p>
      </dgm:t>
    </dgm:pt>
    <dgm:pt modelId="{AF644C66-0F52-4B74-A224-4D5FBF49D9E5}" type="pres">
      <dgm:prSet presAssocID="{69FE2A24-94F7-4618-A492-4573DAE4CF4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DCA07B3-00EC-4238-97D4-34EBCA73F704}" type="pres">
      <dgm:prSet presAssocID="{69FE2A24-94F7-4618-A492-4573DAE4CF4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CAD490F-C23A-40BB-A9C8-78786CD5C0D7}" type="pres">
      <dgm:prSet presAssocID="{5EBFD514-3DEB-4D18-BA54-B2481411298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ABD6-396B-40DE-B08A-CB6BC300D843}" type="pres">
      <dgm:prSet presAssocID="{6DC20416-5604-4EA8-9AAD-1AD734AD3B6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95FB825-D09A-46B3-9E87-B512970B5041}" type="pres">
      <dgm:prSet presAssocID="{6DC20416-5604-4EA8-9AAD-1AD734AD3B6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D8EE899-A16F-4439-A27C-5A5A4858851C}" type="pres">
      <dgm:prSet presAssocID="{B0571BA3-CB86-4550-BD81-F704BEC062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D96F0-D86E-4847-83B7-F983C958FBFD}" type="pres">
      <dgm:prSet presAssocID="{1F393D96-C729-4317-9568-70491C83970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78ACA45-1D02-49DD-8143-0EFFE111CBEB}" type="pres">
      <dgm:prSet presAssocID="{1F393D96-C729-4317-9568-70491C83970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B89BCCD-184B-44FE-91F1-D3D92F607ACB}" type="pres">
      <dgm:prSet presAssocID="{0170C493-C610-4C73-97EB-21C5D0F4645B}" presName="node" presStyleLbl="node1" presStyleIdx="2" presStyleCnt="5" custRadScaleRad="103264" custRadScaleInc="194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BCCA5-6012-4C21-91E1-82ACCC01C037}" type="pres">
      <dgm:prSet presAssocID="{CBAF37B4-B7DA-4779-BC2D-F8B967032C5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D70EFBE-D873-4E59-AD7E-5E6DC8DCD14A}" type="pres">
      <dgm:prSet presAssocID="{CBAF37B4-B7DA-4779-BC2D-F8B967032C5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DBC8ADD-B4D2-4389-8899-496523E53019}" type="pres">
      <dgm:prSet presAssocID="{4EB2B307-94BD-454F-AEB7-A0859FAC2F98}" presName="node" presStyleLbl="node1" presStyleIdx="3" presStyleCnt="5" custRadScaleRad="111859" custRadScaleInc="-199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A099F-A7CB-4C0B-BAC2-A1673C32E1B2}" type="pres">
      <dgm:prSet presAssocID="{8CEA117A-8398-43FA-A25F-9EF34C99F99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E948F8D-A7AA-48B4-82A6-752E7B522B76}" type="pres">
      <dgm:prSet presAssocID="{8CEA117A-8398-43FA-A25F-9EF34C99F99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25CD65A-A105-43DB-98ED-6B37A725E66D}" type="pres">
      <dgm:prSet presAssocID="{EB634A8A-C3AF-4519-83F2-C29AF4688E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AB9A9-E22D-4AAD-9AD0-8B8DEE0252B1}" type="presOf" srcId="{0170C493-C610-4C73-97EB-21C5D0F4645B}" destId="{3B89BCCD-184B-44FE-91F1-D3D92F607ACB}" srcOrd="0" destOrd="0" presId="urn:microsoft.com/office/officeart/2005/8/layout/radial5"/>
    <dgm:cxn modelId="{81CB0C94-43FF-4A9E-9E47-8D4639299CBB}" type="presOf" srcId="{B0571BA3-CB86-4550-BD81-F704BEC06281}" destId="{2D8EE899-A16F-4439-A27C-5A5A4858851C}" srcOrd="0" destOrd="0" presId="urn:microsoft.com/office/officeart/2005/8/layout/radial5"/>
    <dgm:cxn modelId="{42B41C12-6440-4BE4-9E09-AA3985B3497A}" type="presOf" srcId="{6DC20416-5604-4EA8-9AAD-1AD734AD3B6C}" destId="{79CBABD6-396B-40DE-B08A-CB6BC300D843}" srcOrd="0" destOrd="0" presId="urn:microsoft.com/office/officeart/2005/8/layout/radial5"/>
    <dgm:cxn modelId="{6C0B6C99-A885-4D6B-A61F-2B68A591F2EA}" type="presOf" srcId="{1F393D96-C729-4317-9568-70491C839706}" destId="{DF7D96F0-D86E-4847-83B7-F983C958FBFD}" srcOrd="0" destOrd="0" presId="urn:microsoft.com/office/officeart/2005/8/layout/radial5"/>
    <dgm:cxn modelId="{F1453CFA-462A-44C0-B964-392B4CDA2A99}" type="presOf" srcId="{1F393D96-C729-4317-9568-70491C839706}" destId="{B78ACA45-1D02-49DD-8143-0EFFE111CBEB}" srcOrd="1" destOrd="0" presId="urn:microsoft.com/office/officeart/2005/8/layout/radial5"/>
    <dgm:cxn modelId="{BB351E9D-0ACD-421B-90F1-8436C5AF4863}" srcId="{12F9E42E-A5EA-4D5E-9B8C-A7453BA9403F}" destId="{4EB2B307-94BD-454F-AEB7-A0859FAC2F98}" srcOrd="3" destOrd="0" parTransId="{CBAF37B4-B7DA-4779-BC2D-F8B967032C59}" sibTransId="{B571AAC5-AACC-46CD-BB05-9D943F61700A}"/>
    <dgm:cxn modelId="{08C57CBA-90C6-4650-B86C-87A6F1C49A53}" type="presOf" srcId="{CBAF37B4-B7DA-4779-BC2D-F8B967032C59}" destId="{B4ABCCA5-6012-4C21-91E1-82ACCC01C037}" srcOrd="0" destOrd="0" presId="urn:microsoft.com/office/officeart/2005/8/layout/radial5"/>
    <dgm:cxn modelId="{708B717F-06CC-446D-82D8-7F75AECDD084}" srcId="{12F9E42E-A5EA-4D5E-9B8C-A7453BA9403F}" destId="{EB634A8A-C3AF-4519-83F2-C29AF4688EBC}" srcOrd="4" destOrd="0" parTransId="{8CEA117A-8398-43FA-A25F-9EF34C99F99D}" sibTransId="{C1E53B7E-BD3C-4B77-BBE5-4AA9CD0101A1}"/>
    <dgm:cxn modelId="{963DCE4B-CF35-44B4-90E2-8919B3F27695}" type="presOf" srcId="{5EBFD514-3DEB-4D18-BA54-B2481411298E}" destId="{4CAD490F-C23A-40BB-A9C8-78786CD5C0D7}" srcOrd="0" destOrd="0" presId="urn:microsoft.com/office/officeart/2005/8/layout/radial5"/>
    <dgm:cxn modelId="{D9531867-A8A6-46A7-AB4A-30CAE1E2193F}" type="presOf" srcId="{EB634A8A-C3AF-4519-83F2-C29AF4688EBC}" destId="{A25CD65A-A105-43DB-98ED-6B37A725E66D}" srcOrd="0" destOrd="0" presId="urn:microsoft.com/office/officeart/2005/8/layout/radial5"/>
    <dgm:cxn modelId="{E9192169-94D6-4FD4-9FF5-FB5403168147}" srcId="{12F9E42E-A5EA-4D5E-9B8C-A7453BA9403F}" destId="{0170C493-C610-4C73-97EB-21C5D0F4645B}" srcOrd="2" destOrd="0" parTransId="{1F393D96-C729-4317-9568-70491C839706}" sibTransId="{FA66274C-1B41-4C50-A88D-846AC4B4966A}"/>
    <dgm:cxn modelId="{E6E8F982-AFAA-44EA-9104-7922907448DC}" type="presOf" srcId="{CBAF37B4-B7DA-4779-BC2D-F8B967032C59}" destId="{1D70EFBE-D873-4E59-AD7E-5E6DC8DCD14A}" srcOrd="1" destOrd="0" presId="urn:microsoft.com/office/officeart/2005/8/layout/radial5"/>
    <dgm:cxn modelId="{07A551BD-9740-4C5B-9A40-B9B249930EEF}" srcId="{8BFE6A9C-9A9B-4CE3-876C-471193327B90}" destId="{12F9E42E-A5EA-4D5E-9B8C-A7453BA9403F}" srcOrd="0" destOrd="0" parTransId="{1FA27112-6A72-423C-8F0B-CB51F410DC31}" sibTransId="{B3312167-E6EB-4E02-856C-3D1E900C6F07}"/>
    <dgm:cxn modelId="{18E611F9-2B18-4562-B286-1BF5683F9CF3}" type="presOf" srcId="{8BFE6A9C-9A9B-4CE3-876C-471193327B90}" destId="{BBD9B15A-4FD5-4576-868D-E32CE9C94987}" srcOrd="0" destOrd="0" presId="urn:microsoft.com/office/officeart/2005/8/layout/radial5"/>
    <dgm:cxn modelId="{2CE83CCA-7D92-4D07-9771-5D9139206D98}" type="presOf" srcId="{69FE2A24-94F7-4618-A492-4573DAE4CF42}" destId="{EDCA07B3-00EC-4238-97D4-34EBCA73F704}" srcOrd="1" destOrd="0" presId="urn:microsoft.com/office/officeart/2005/8/layout/radial5"/>
    <dgm:cxn modelId="{3A99B4F4-CFCE-41C5-859C-714FE6FB2F5A}" type="presOf" srcId="{12F9E42E-A5EA-4D5E-9B8C-A7453BA9403F}" destId="{5FDB5406-D794-48B1-BD24-F9EA76EDC70C}" srcOrd="0" destOrd="0" presId="urn:microsoft.com/office/officeart/2005/8/layout/radial5"/>
    <dgm:cxn modelId="{638FC0DF-5F55-47D3-B452-B364F0EF8316}" type="presOf" srcId="{69FE2A24-94F7-4618-A492-4573DAE4CF42}" destId="{AF644C66-0F52-4B74-A224-4D5FBF49D9E5}" srcOrd="0" destOrd="0" presId="urn:microsoft.com/office/officeart/2005/8/layout/radial5"/>
    <dgm:cxn modelId="{FDB4C7DF-4542-41E9-A1FC-904E893C70ED}" type="presOf" srcId="{8CEA117A-8398-43FA-A25F-9EF34C99F99D}" destId="{9E948F8D-A7AA-48B4-82A6-752E7B522B76}" srcOrd="1" destOrd="0" presId="urn:microsoft.com/office/officeart/2005/8/layout/radial5"/>
    <dgm:cxn modelId="{96AD6CA0-B4B2-40D6-9841-3F4EF3346617}" type="presOf" srcId="{4EB2B307-94BD-454F-AEB7-A0859FAC2F98}" destId="{5DBC8ADD-B4D2-4389-8899-496523E53019}" srcOrd="0" destOrd="0" presId="urn:microsoft.com/office/officeart/2005/8/layout/radial5"/>
    <dgm:cxn modelId="{4AA406DD-BB6D-4C00-B058-9B42D077DAC2}" type="presOf" srcId="{6DC20416-5604-4EA8-9AAD-1AD734AD3B6C}" destId="{695FB825-D09A-46B3-9E87-B512970B5041}" srcOrd="1" destOrd="0" presId="urn:microsoft.com/office/officeart/2005/8/layout/radial5"/>
    <dgm:cxn modelId="{CCE907D3-69DA-4F87-A849-86ED2E44B071}" type="presOf" srcId="{8CEA117A-8398-43FA-A25F-9EF34C99F99D}" destId="{F75A099F-A7CB-4C0B-BAC2-A1673C32E1B2}" srcOrd="0" destOrd="0" presId="urn:microsoft.com/office/officeart/2005/8/layout/radial5"/>
    <dgm:cxn modelId="{182DB190-A77D-4C43-B946-B5EBC1E6FB5A}" srcId="{12F9E42E-A5EA-4D5E-9B8C-A7453BA9403F}" destId="{5EBFD514-3DEB-4D18-BA54-B2481411298E}" srcOrd="0" destOrd="0" parTransId="{69FE2A24-94F7-4618-A492-4573DAE4CF42}" sibTransId="{B8F01C53-9890-4735-82EC-78321ABBA60E}"/>
    <dgm:cxn modelId="{75AF79F4-4EAA-4BF4-8AE0-01FAB70DC3EC}" srcId="{12F9E42E-A5EA-4D5E-9B8C-A7453BA9403F}" destId="{B0571BA3-CB86-4550-BD81-F704BEC06281}" srcOrd="1" destOrd="0" parTransId="{6DC20416-5604-4EA8-9AAD-1AD734AD3B6C}" sibTransId="{507FB38B-91C1-40F4-9522-21428E9289AC}"/>
    <dgm:cxn modelId="{A36F4889-FADA-4041-97FB-5A08C977C3C3}" type="presParOf" srcId="{BBD9B15A-4FD5-4576-868D-E32CE9C94987}" destId="{5FDB5406-D794-48B1-BD24-F9EA76EDC70C}" srcOrd="0" destOrd="0" presId="urn:microsoft.com/office/officeart/2005/8/layout/radial5"/>
    <dgm:cxn modelId="{FF6602D5-0271-433A-B47C-A5FD366801C3}" type="presParOf" srcId="{BBD9B15A-4FD5-4576-868D-E32CE9C94987}" destId="{AF644C66-0F52-4B74-A224-4D5FBF49D9E5}" srcOrd="1" destOrd="0" presId="urn:microsoft.com/office/officeart/2005/8/layout/radial5"/>
    <dgm:cxn modelId="{81FF013A-51A6-47E0-915E-B8784B5665CD}" type="presParOf" srcId="{AF644C66-0F52-4B74-A224-4D5FBF49D9E5}" destId="{EDCA07B3-00EC-4238-97D4-34EBCA73F704}" srcOrd="0" destOrd="0" presId="urn:microsoft.com/office/officeart/2005/8/layout/radial5"/>
    <dgm:cxn modelId="{BB563125-4CE0-4918-BD59-1A7A197C1FF1}" type="presParOf" srcId="{BBD9B15A-4FD5-4576-868D-E32CE9C94987}" destId="{4CAD490F-C23A-40BB-A9C8-78786CD5C0D7}" srcOrd="2" destOrd="0" presId="urn:microsoft.com/office/officeart/2005/8/layout/radial5"/>
    <dgm:cxn modelId="{C1E44E23-E6F3-4CD3-901F-27AC1A4D59B8}" type="presParOf" srcId="{BBD9B15A-4FD5-4576-868D-E32CE9C94987}" destId="{79CBABD6-396B-40DE-B08A-CB6BC300D843}" srcOrd="3" destOrd="0" presId="urn:microsoft.com/office/officeart/2005/8/layout/radial5"/>
    <dgm:cxn modelId="{79349C47-679E-4FAB-A654-7483AA9065AB}" type="presParOf" srcId="{79CBABD6-396B-40DE-B08A-CB6BC300D843}" destId="{695FB825-D09A-46B3-9E87-B512970B5041}" srcOrd="0" destOrd="0" presId="urn:microsoft.com/office/officeart/2005/8/layout/radial5"/>
    <dgm:cxn modelId="{C47386AE-185D-405B-8DC5-065AAE09CA0D}" type="presParOf" srcId="{BBD9B15A-4FD5-4576-868D-E32CE9C94987}" destId="{2D8EE899-A16F-4439-A27C-5A5A4858851C}" srcOrd="4" destOrd="0" presId="urn:microsoft.com/office/officeart/2005/8/layout/radial5"/>
    <dgm:cxn modelId="{B1F6B148-8463-4573-B8A3-23B6582FCBAD}" type="presParOf" srcId="{BBD9B15A-4FD5-4576-868D-E32CE9C94987}" destId="{DF7D96F0-D86E-4847-83B7-F983C958FBFD}" srcOrd="5" destOrd="0" presId="urn:microsoft.com/office/officeart/2005/8/layout/radial5"/>
    <dgm:cxn modelId="{94989A63-FA2B-48A8-95BF-B6A0A208A72A}" type="presParOf" srcId="{DF7D96F0-D86E-4847-83B7-F983C958FBFD}" destId="{B78ACA45-1D02-49DD-8143-0EFFE111CBEB}" srcOrd="0" destOrd="0" presId="urn:microsoft.com/office/officeart/2005/8/layout/radial5"/>
    <dgm:cxn modelId="{26012756-BFD6-4F69-9950-6B706123E93E}" type="presParOf" srcId="{BBD9B15A-4FD5-4576-868D-E32CE9C94987}" destId="{3B89BCCD-184B-44FE-91F1-D3D92F607ACB}" srcOrd="6" destOrd="0" presId="urn:microsoft.com/office/officeart/2005/8/layout/radial5"/>
    <dgm:cxn modelId="{86F29829-C1F6-4743-9E7A-C6CB7A3854EF}" type="presParOf" srcId="{BBD9B15A-4FD5-4576-868D-E32CE9C94987}" destId="{B4ABCCA5-6012-4C21-91E1-82ACCC01C037}" srcOrd="7" destOrd="0" presId="urn:microsoft.com/office/officeart/2005/8/layout/radial5"/>
    <dgm:cxn modelId="{7AB0EF7D-3A5D-40D0-98BD-82EC78257B95}" type="presParOf" srcId="{B4ABCCA5-6012-4C21-91E1-82ACCC01C037}" destId="{1D70EFBE-D873-4E59-AD7E-5E6DC8DCD14A}" srcOrd="0" destOrd="0" presId="urn:microsoft.com/office/officeart/2005/8/layout/radial5"/>
    <dgm:cxn modelId="{26880E09-AFDD-4A53-A202-46692CD76494}" type="presParOf" srcId="{BBD9B15A-4FD5-4576-868D-E32CE9C94987}" destId="{5DBC8ADD-B4D2-4389-8899-496523E53019}" srcOrd="8" destOrd="0" presId="urn:microsoft.com/office/officeart/2005/8/layout/radial5"/>
    <dgm:cxn modelId="{E41A2FEF-4D40-4CB1-921C-D0C63C5275E1}" type="presParOf" srcId="{BBD9B15A-4FD5-4576-868D-E32CE9C94987}" destId="{F75A099F-A7CB-4C0B-BAC2-A1673C32E1B2}" srcOrd="9" destOrd="0" presId="urn:microsoft.com/office/officeart/2005/8/layout/radial5"/>
    <dgm:cxn modelId="{3F05D31A-2150-460C-893F-90353B8D7F48}" type="presParOf" srcId="{F75A099F-A7CB-4C0B-BAC2-A1673C32E1B2}" destId="{9E948F8D-A7AA-48B4-82A6-752E7B522B76}" srcOrd="0" destOrd="0" presId="urn:microsoft.com/office/officeart/2005/8/layout/radial5"/>
    <dgm:cxn modelId="{8AE6B1C9-2F79-4846-BC93-4A7FB5488DC9}" type="presParOf" srcId="{BBD9B15A-4FD5-4576-868D-E32CE9C94987}" destId="{A25CD65A-A105-43DB-98ED-6B37A725E66D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B5406-D794-48B1-BD24-F9EA76EDC70C}">
      <dsp:nvSpPr>
        <dsp:cNvPr id="0" name=""/>
        <dsp:cNvSpPr/>
      </dsp:nvSpPr>
      <dsp:spPr>
        <a:xfrm>
          <a:off x="3352795" y="1932707"/>
          <a:ext cx="2133608" cy="19534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65255" y="2218789"/>
        <a:ext cx="1508688" cy="1381329"/>
      </dsp:txXfrm>
    </dsp:sp>
    <dsp:sp modelId="{AF644C66-0F52-4B74-A224-4D5FBF49D9E5}">
      <dsp:nvSpPr>
        <dsp:cNvPr id="0" name=""/>
        <dsp:cNvSpPr/>
      </dsp:nvSpPr>
      <dsp:spPr>
        <a:xfrm rot="16200000">
          <a:off x="4314060" y="1479446"/>
          <a:ext cx="211078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45722" y="1615150"/>
        <a:ext cx="147755" cy="312125"/>
      </dsp:txXfrm>
    </dsp:sp>
    <dsp:sp modelId="{4CAD490F-C23A-40BB-A9C8-78786CD5C0D7}">
      <dsp:nvSpPr>
        <dsp:cNvPr id="0" name=""/>
        <dsp:cNvSpPr/>
      </dsp:nvSpPr>
      <dsp:spPr>
        <a:xfrm>
          <a:off x="3654586" y="4419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জন্মঃ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১৯২১ সালে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কলকাতায়</a:t>
          </a:r>
          <a:endParaRPr lang="en-US" sz="800" b="1" kern="1200" dirty="0"/>
        </a:p>
      </dsp:txBody>
      <dsp:txXfrm>
        <a:off x="3878653" y="228486"/>
        <a:ext cx="1081893" cy="1081893"/>
      </dsp:txXfrm>
    </dsp:sp>
    <dsp:sp modelId="{79CBABD6-396B-40DE-B08A-CB6BC300D843}">
      <dsp:nvSpPr>
        <dsp:cNvPr id="0" name=""/>
        <dsp:cNvSpPr/>
      </dsp:nvSpPr>
      <dsp:spPr>
        <a:xfrm rot="20520000">
          <a:off x="5487364" y="2275039"/>
          <a:ext cx="168484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08830"/>
                <a:satOff val="-5988"/>
                <a:lumOff val="-2157"/>
                <a:alphaOff val="0"/>
                <a:shade val="47500"/>
                <a:satMod val="137000"/>
              </a:schemeClr>
            </a:gs>
            <a:gs pos="55000">
              <a:schemeClr val="accent5">
                <a:hueOff val="-308830"/>
                <a:satOff val="-5988"/>
                <a:lumOff val="-2157"/>
                <a:alphaOff val="0"/>
                <a:shade val="69000"/>
                <a:satMod val="137000"/>
              </a:schemeClr>
            </a:gs>
            <a:gs pos="100000">
              <a:schemeClr val="accent5">
                <a:hueOff val="-308830"/>
                <a:satOff val="-5988"/>
                <a:lumOff val="-215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488601" y="2386891"/>
        <a:ext cx="117939" cy="312125"/>
      </dsp:txXfrm>
    </dsp:sp>
    <dsp:sp modelId="{2D8EE899-A16F-4439-A27C-5A5A4858851C}">
      <dsp:nvSpPr>
        <dsp:cNvPr id="0" name=""/>
        <dsp:cNvSpPr/>
      </dsp:nvSpPr>
      <dsp:spPr>
        <a:xfrm>
          <a:off x="5689866" y="1483137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308830"/>
                <a:satOff val="-5988"/>
                <a:lumOff val="-2157"/>
                <a:alphaOff val="0"/>
                <a:shade val="47500"/>
                <a:satMod val="137000"/>
              </a:schemeClr>
            </a:gs>
            <a:gs pos="55000">
              <a:schemeClr val="accent5">
                <a:hueOff val="-308830"/>
                <a:satOff val="-5988"/>
                <a:lumOff val="-2157"/>
                <a:alphaOff val="0"/>
                <a:shade val="69000"/>
                <a:satMod val="137000"/>
              </a:schemeClr>
            </a:gs>
            <a:gs pos="100000">
              <a:schemeClr val="accent5">
                <a:hueOff val="-308830"/>
                <a:satOff val="-5988"/>
                <a:lumOff val="-215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কর্মজীবনঃ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ঢাকা বিশ্ববিদ্যালয়ের শিক্ষক ছিলেন</a:t>
          </a:r>
          <a:endParaRPr lang="en-US" sz="800" b="1" kern="1200" dirty="0"/>
        </a:p>
      </dsp:txBody>
      <dsp:txXfrm>
        <a:off x="5913933" y="1707204"/>
        <a:ext cx="1081893" cy="1081893"/>
      </dsp:txXfrm>
    </dsp:sp>
    <dsp:sp modelId="{DF7D96F0-D86E-4847-83B7-F983C958FBFD}">
      <dsp:nvSpPr>
        <dsp:cNvPr id="0" name=""/>
        <dsp:cNvSpPr/>
      </dsp:nvSpPr>
      <dsp:spPr>
        <a:xfrm rot="7524873">
          <a:off x="3640781" y="3610356"/>
          <a:ext cx="190997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7659"/>
                <a:satOff val="-11976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5">
                <a:hueOff val="-617659"/>
                <a:satOff val="-11976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5">
                <a:hueOff val="-617659"/>
                <a:satOff val="-11976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686033" y="3691049"/>
        <a:ext cx="133698" cy="312125"/>
      </dsp:txXfrm>
    </dsp:sp>
    <dsp:sp modelId="{3B89BCCD-184B-44FE-91F1-D3D92F607ACB}">
      <dsp:nvSpPr>
        <dsp:cNvPr id="0" name=""/>
        <dsp:cNvSpPr/>
      </dsp:nvSpPr>
      <dsp:spPr>
        <a:xfrm>
          <a:off x="2420401" y="3880172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617659"/>
                <a:satOff val="-11976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5">
                <a:hueOff val="-617659"/>
                <a:satOff val="-11976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5">
                <a:hueOff val="-617659"/>
                <a:satOff val="-11976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b="1" kern="1200" dirty="0" smtClean="0"/>
            <a:t>অবদানঃ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b="1" kern="1200" dirty="0" smtClean="0"/>
            <a:t>দেশের বিভিন্ন অঞ্চল হতে লোকশিল্পের অনেক উপকরণ সংগ্রহ করেন</a:t>
          </a:r>
          <a:endParaRPr lang="bn-IN" sz="8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44468" y="4104239"/>
        <a:ext cx="1081893" cy="1081893"/>
      </dsp:txXfrm>
    </dsp:sp>
    <dsp:sp modelId="{B4ABCCA5-6012-4C21-91E1-82ACCC01C037}">
      <dsp:nvSpPr>
        <dsp:cNvPr id="0" name=""/>
        <dsp:cNvSpPr/>
      </dsp:nvSpPr>
      <dsp:spPr>
        <a:xfrm rot="3061585">
          <a:off x="5072925" y="3606937"/>
          <a:ext cx="242767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26489"/>
                <a:satOff val="-17965"/>
                <a:lumOff val="-6470"/>
                <a:alphaOff val="0"/>
                <a:shade val="47500"/>
                <a:satMod val="137000"/>
              </a:schemeClr>
            </a:gs>
            <a:gs pos="55000">
              <a:schemeClr val="accent5">
                <a:hueOff val="-926489"/>
                <a:satOff val="-17965"/>
                <a:lumOff val="-6470"/>
                <a:alphaOff val="0"/>
                <a:shade val="69000"/>
                <a:satMod val="137000"/>
              </a:schemeClr>
            </a:gs>
            <a:gs pos="100000">
              <a:schemeClr val="accent5">
                <a:hueOff val="-926489"/>
                <a:satOff val="-17965"/>
                <a:lumOff val="-647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086436" y="3682669"/>
        <a:ext cx="169937" cy="312125"/>
      </dsp:txXfrm>
    </dsp:sp>
    <dsp:sp modelId="{5DBC8ADD-B4D2-4389-8899-496523E53019}">
      <dsp:nvSpPr>
        <dsp:cNvPr id="0" name=""/>
        <dsp:cNvSpPr/>
      </dsp:nvSpPr>
      <dsp:spPr>
        <a:xfrm>
          <a:off x="5058829" y="3880172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926489"/>
                <a:satOff val="-17965"/>
                <a:lumOff val="-6470"/>
                <a:alphaOff val="0"/>
                <a:shade val="47500"/>
                <a:satMod val="137000"/>
              </a:schemeClr>
            </a:gs>
            <a:gs pos="55000">
              <a:schemeClr val="accent5">
                <a:hueOff val="-926489"/>
                <a:satOff val="-17965"/>
                <a:lumOff val="-6470"/>
                <a:alphaOff val="0"/>
                <a:shade val="69000"/>
                <a:satMod val="137000"/>
              </a:schemeClr>
            </a:gs>
            <a:gs pos="100000">
              <a:schemeClr val="accent5">
                <a:hueOff val="-926489"/>
                <a:satOff val="-17965"/>
                <a:lumOff val="-647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/>
            <a:t>বিশেষ গুণঃ</a:t>
          </a:r>
          <a:endParaRPr lang="bn-IN" sz="18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প্রখ্যাত চিত্রশিল্পী ছিলেন</a:t>
          </a:r>
          <a:endParaRPr lang="en-US" sz="900" b="1" kern="1200" dirty="0"/>
        </a:p>
      </dsp:txBody>
      <dsp:txXfrm>
        <a:off x="5282896" y="4104239"/>
        <a:ext cx="1081893" cy="1081893"/>
      </dsp:txXfrm>
    </dsp:sp>
    <dsp:sp modelId="{F75A099F-A7CB-4C0B-BAC2-A1673C32E1B2}">
      <dsp:nvSpPr>
        <dsp:cNvPr id="0" name=""/>
        <dsp:cNvSpPr/>
      </dsp:nvSpPr>
      <dsp:spPr>
        <a:xfrm rot="11880000">
          <a:off x="3183351" y="2275039"/>
          <a:ext cx="168484" cy="5202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232659" y="2386891"/>
        <a:ext cx="117939" cy="312125"/>
      </dsp:txXfrm>
    </dsp:sp>
    <dsp:sp modelId="{A25CD65A-A105-43DB-98ED-6B37A725E66D}">
      <dsp:nvSpPr>
        <dsp:cNvPr id="0" name=""/>
        <dsp:cNvSpPr/>
      </dsp:nvSpPr>
      <dsp:spPr>
        <a:xfrm>
          <a:off x="1619305" y="1483137"/>
          <a:ext cx="1530027" cy="1530027"/>
        </a:xfrm>
        <a:prstGeom prst="ellipse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মৃত্যুঃ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১৯৮৮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/>
            <a:t>ঢাকায়</a:t>
          </a:r>
          <a:endParaRPr lang="en-US" sz="1200" b="1" kern="1200" dirty="0"/>
        </a:p>
      </dsp:txBody>
      <dsp:txXfrm>
        <a:off x="1843372" y="1707204"/>
        <a:ext cx="1081893" cy="1081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FA1CF-36B8-4C54-AA93-BBE0F32CD5CB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9DF65-2EF7-430F-B8F7-AF36DF8F5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61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-1\Desktop\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761999"/>
            <a:ext cx="8839200" cy="4724401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Above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etsystatic.com/il_570xN.27361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219575" cy="640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19600" y="15240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</a:rPr>
              <a:t>মসলিন</a:t>
            </a: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7030A0"/>
                </a:solidFill>
              </a:rPr>
              <a:t>ঢাকার অদূরে ডেমরা এলাকায় তৈরি হতো</a:t>
            </a:r>
            <a:endParaRPr lang="bn-IN" b="1" dirty="0" smtClean="0">
              <a:solidFill>
                <a:srgbClr val="7030A0"/>
              </a:solidFill>
            </a:endParaRP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0070C0"/>
                </a:solidFill>
              </a:rPr>
              <a:t>স্থানীয় তাঁতীরা তাঁতে তৈরি করতো</a:t>
            </a:r>
            <a:endParaRPr lang="bn-IN" b="1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FF0000"/>
                </a:solidFill>
              </a:rPr>
              <a:t>সূক্ষ্ম সূতা দিয়ে তৈরি করা হতো</a:t>
            </a:r>
            <a:endParaRPr lang="bn-IN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650736"/>
                </a:solidFill>
              </a:rPr>
              <a:t>দুনিয়াজুড়ে খ্যাতি লাভ করেছিল</a:t>
            </a:r>
            <a:endParaRPr lang="en-US" b="1" dirty="0">
              <a:solidFill>
                <a:srgbClr val="6507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ecvv.com/upload/Product/20112/Bangladesh_Nokshi_Katha_Bed_Sheet27201140452P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886200" cy="624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1219200"/>
            <a:ext cx="495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</a:rPr>
              <a:t>নকশিকাঁথা</a:t>
            </a:r>
          </a:p>
          <a:p>
            <a:r>
              <a:rPr lang="en-US" dirty="0" smtClean="0"/>
              <a:t>-</a:t>
            </a:r>
            <a:r>
              <a:rPr lang="bn-IN" sz="2000" b="1" dirty="0" smtClean="0">
                <a:solidFill>
                  <a:srgbClr val="7030A0"/>
                </a:solidFill>
              </a:rPr>
              <a:t>একসময় গ্রামের ঘরে ঘরে এটি তৈরি হতো</a:t>
            </a:r>
          </a:p>
          <a:p>
            <a:r>
              <a:rPr lang="en-US" sz="2000" b="1" dirty="0" smtClean="0"/>
              <a:t>-</a:t>
            </a:r>
            <a:r>
              <a:rPr lang="bn-IN" sz="2000" b="1" dirty="0" smtClean="0">
                <a:solidFill>
                  <a:srgbClr val="FF0000"/>
                </a:solidFill>
              </a:rPr>
              <a:t>গ্রামের মেয়েরা এটি তৈরি করতো</a:t>
            </a:r>
          </a:p>
          <a:p>
            <a:r>
              <a:rPr lang="en-US" sz="2000" b="1" dirty="0" smtClean="0"/>
              <a:t>-</a:t>
            </a:r>
            <a:r>
              <a:rPr lang="bn-IN" sz="2000" b="1" dirty="0" smtClean="0">
                <a:solidFill>
                  <a:srgbClr val="00B0F0"/>
                </a:solidFill>
              </a:rPr>
              <a:t>কাঁথাতে বিচিত্র ধরণের নকশা থাকতো</a:t>
            </a:r>
          </a:p>
          <a:p>
            <a:r>
              <a:rPr lang="en-US" sz="2000" b="1" dirty="0" smtClean="0"/>
              <a:t>-</a:t>
            </a:r>
            <a:r>
              <a:rPr lang="bn-IN" sz="2000" b="1" dirty="0" smtClean="0">
                <a:solidFill>
                  <a:srgbClr val="002060"/>
                </a:solidFill>
              </a:rPr>
              <a:t>একটি কাঁথা তৈরিতে ছয় মাস পর্যন্ত সময় লাগতো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ndianetzone.com/photos_gallery/1/198_Jamdani_Sa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124200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838200"/>
            <a:ext cx="5410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</a:rPr>
              <a:t>জামদানি</a:t>
            </a: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FF0000"/>
                </a:solidFill>
              </a:rPr>
              <a:t>নারায়ণগঞ্জের নওয়াপাড়া গ্রামে জামদানির কারিগরদের বাস</a:t>
            </a:r>
            <a:endParaRPr lang="bn-IN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00B0F0"/>
                </a:solidFill>
              </a:rPr>
              <a:t>শীতলক্ষ্যা নদীর আর্দ্রতা এ শিল্পের জন্য উপযোগী</a:t>
            </a:r>
            <a:endParaRPr lang="bn-IN" b="1" dirty="0" smtClean="0">
              <a:solidFill>
                <a:srgbClr val="00B0F0"/>
              </a:solidFill>
            </a:endParaRP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6C205C"/>
                </a:solidFill>
              </a:rPr>
              <a:t>জামদানি শাড়ি বর্তমানে সারাবিশ্বে সমাদৃত</a:t>
            </a:r>
            <a:endParaRPr lang="en-US" b="1" dirty="0">
              <a:solidFill>
                <a:srgbClr val="6C20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wherecity.com/userfiles/events/6914218654cc67b2da7142kh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200400" cy="640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8382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</a:rPr>
              <a:t>খাদি</a:t>
            </a:r>
          </a:p>
          <a:p>
            <a:r>
              <a:rPr lang="en-US" b="1" dirty="0" smtClean="0"/>
              <a:t>-</a:t>
            </a:r>
            <a:r>
              <a:rPr lang="bn-IN" sz="2000" b="1" dirty="0" smtClean="0">
                <a:solidFill>
                  <a:srgbClr val="FF0000"/>
                </a:solidFill>
              </a:rPr>
              <a:t>এটি সম্পূর্ণভাবে হাতে প্রস্তুত করা হয়</a:t>
            </a:r>
          </a:p>
          <a:p>
            <a:r>
              <a:rPr lang="en-US" sz="2000" b="1" dirty="0" smtClean="0"/>
              <a:t>-</a:t>
            </a:r>
            <a:r>
              <a:rPr lang="bn-IN" sz="2000" b="1" dirty="0" smtClean="0">
                <a:solidFill>
                  <a:srgbClr val="0070C0"/>
                </a:solidFill>
              </a:rPr>
              <a:t>তুলা থেকে হাতে সুতা কেটে খাদি তৈরি করা হয়</a:t>
            </a:r>
          </a:p>
          <a:p>
            <a:r>
              <a:rPr lang="en-US" sz="2000" b="1" dirty="0" smtClean="0"/>
              <a:t>-</a:t>
            </a:r>
            <a:r>
              <a:rPr lang="bn-IN" sz="2000" b="1" dirty="0" smtClean="0">
                <a:solidFill>
                  <a:srgbClr val="CC3300"/>
                </a:solidFill>
              </a:rPr>
              <a:t>কুমিল্লা, নোয়াখালী, চট্টগ্রাম অঞ্চলে এটি হয়</a:t>
            </a:r>
          </a:p>
          <a:p>
            <a:r>
              <a:rPr lang="en-US" sz="2000" b="1" dirty="0" smtClean="0"/>
              <a:t>-</a:t>
            </a:r>
            <a:r>
              <a:rPr lang="bn-IN" sz="2000" b="1" dirty="0" smtClean="0">
                <a:solidFill>
                  <a:srgbClr val="7030A0"/>
                </a:solidFill>
              </a:rPr>
              <a:t>স্বদেশী আন্দোলনের সাথে এর সম্পর্ক রয়েছে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.ec21.com/image/zhenglongtrading/oimg_GC04146190_CA04146435/Sell_Rattan_Mat%252FCane_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276600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9144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</a:rPr>
              <a:t>শীতলপাট</a:t>
            </a:r>
            <a:r>
              <a:rPr lang="en-US" sz="6000" b="1" dirty="0" smtClean="0">
                <a:solidFill>
                  <a:srgbClr val="00B050"/>
                </a:solidFill>
              </a:rPr>
              <a:t>ি</a:t>
            </a:r>
            <a:endParaRPr lang="bn-IN" sz="60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/>
              <a:t>-</a:t>
            </a:r>
            <a:r>
              <a:rPr lang="bn-IN" sz="2400" b="1" dirty="0" smtClean="0">
                <a:solidFill>
                  <a:srgbClr val="FF0000"/>
                </a:solidFill>
              </a:rPr>
              <a:t>সিলেট অঞ্চলে এটি তৈরি হয়</a:t>
            </a:r>
          </a:p>
          <a:p>
            <a:r>
              <a:rPr lang="en-US" sz="2400" b="1" dirty="0" smtClean="0"/>
              <a:t>-</a:t>
            </a:r>
            <a:r>
              <a:rPr lang="bn-IN" sz="2400" b="1" dirty="0" smtClean="0">
                <a:solidFill>
                  <a:srgbClr val="7030A0"/>
                </a:solidFill>
              </a:rPr>
              <a:t>তৈরির উপাদান হলো বেত</a:t>
            </a:r>
          </a:p>
          <a:p>
            <a:r>
              <a:rPr lang="en-US" sz="2400" b="1" dirty="0" smtClean="0"/>
              <a:t>-</a:t>
            </a:r>
            <a:r>
              <a:rPr lang="bn-IN" sz="2400" b="1" dirty="0" smtClean="0">
                <a:solidFill>
                  <a:srgbClr val="0070C0"/>
                </a:solidFill>
              </a:rPr>
              <a:t>গরমকালে ব্যবহারে আরামদায়ক</a:t>
            </a:r>
          </a:p>
          <a:p>
            <a:r>
              <a:rPr lang="en-US" sz="2400" b="1" dirty="0" smtClean="0"/>
              <a:t>-</a:t>
            </a:r>
            <a:r>
              <a:rPr lang="bn-IN" sz="2400" b="1" dirty="0" smtClean="0">
                <a:solidFill>
                  <a:srgbClr val="CC3300"/>
                </a:solidFill>
              </a:rPr>
              <a:t>ঢাকার নবাব পরিবার হাতির দাঁত দিয়ে শীতলপাট</a:t>
            </a:r>
            <a:r>
              <a:rPr lang="en-US" sz="2400" b="1" dirty="0" smtClean="0">
                <a:solidFill>
                  <a:srgbClr val="CC3300"/>
                </a:solidFill>
              </a:rPr>
              <a:t>ি</a:t>
            </a:r>
            <a:r>
              <a:rPr lang="bn-IN" sz="2400" b="1" dirty="0" smtClean="0">
                <a:solidFill>
                  <a:srgbClr val="CC3300"/>
                </a:solidFill>
              </a:rPr>
              <a:t> তৈরি করিয়েছিল</a:t>
            </a:r>
          </a:p>
          <a:p>
            <a:r>
              <a:rPr lang="bn-IN" b="1" dirty="0" smtClean="0"/>
              <a:t>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t2.gstatic.com/images?q=tbn:ANd9GcS0WVOKUoXDqSpy10xeCM8u836dcloeW4u1-_0G7HoiZzdfrM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133600" cy="2143125"/>
          </a:xfrm>
          <a:prstGeom prst="rect">
            <a:avLst/>
          </a:prstGeom>
          <a:noFill/>
        </p:spPr>
      </p:pic>
      <p:pic>
        <p:nvPicPr>
          <p:cNvPr id="45064" name="Picture 8" descr="http://t1.gstatic.com/images?q=tbn:ANd9GcSS1MLelSf2f-mQ03GRCJ0GYIYBR1sEsZEGS0-Qoi470Z8SK-f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6975" cy="2057400"/>
          </a:xfrm>
          <a:prstGeom prst="rect">
            <a:avLst/>
          </a:prstGeom>
          <a:noFill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14825"/>
            <a:ext cx="19240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1676400"/>
            <a:ext cx="586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</a:rPr>
              <a:t>মাটির তৈরি সামগ্রী</a:t>
            </a:r>
            <a:endParaRPr lang="en-US" sz="5400" b="1" dirty="0" smtClean="0">
              <a:solidFill>
                <a:srgbClr val="00B050"/>
              </a:solidFill>
            </a:endParaRPr>
          </a:p>
          <a:p>
            <a:r>
              <a:rPr lang="bn-IN" sz="2400" b="1" dirty="0" smtClean="0"/>
              <a:t>-</a:t>
            </a:r>
            <a:r>
              <a:rPr lang="bn-IN" sz="2400" b="1" dirty="0" smtClean="0">
                <a:solidFill>
                  <a:srgbClr val="FF0000"/>
                </a:solidFill>
              </a:rPr>
              <a:t>লোকশিল্পের অন্যতম প্রাচীন ঐতিহ্য</a:t>
            </a:r>
          </a:p>
          <a:p>
            <a:r>
              <a:rPr lang="bn-IN" sz="2400" b="1" dirty="0" smtClean="0"/>
              <a:t>-</a:t>
            </a:r>
            <a:r>
              <a:rPr lang="bn-IN" sz="2400" b="1" dirty="0" smtClean="0">
                <a:solidFill>
                  <a:srgbClr val="00B0F0"/>
                </a:solidFill>
              </a:rPr>
              <a:t>তৈরির প্রধান উপাদান মাটি</a:t>
            </a:r>
          </a:p>
          <a:p>
            <a:r>
              <a:rPr lang="bn-IN" sz="2400" b="1" dirty="0" smtClean="0"/>
              <a:t>-</a:t>
            </a:r>
            <a:r>
              <a:rPr lang="bn-IN" sz="2400" b="1" dirty="0" smtClean="0">
                <a:solidFill>
                  <a:srgbClr val="7030A0"/>
                </a:solidFill>
              </a:rPr>
              <a:t>কুমাররা এগুলো তৈরি করেন</a:t>
            </a:r>
          </a:p>
          <a:p>
            <a:r>
              <a:rPr lang="bn-IN" sz="2400" b="1" dirty="0" smtClean="0"/>
              <a:t>-</a:t>
            </a:r>
            <a:r>
              <a:rPr lang="bn-IN" sz="2400" b="1" dirty="0" smtClean="0">
                <a:solidFill>
                  <a:srgbClr val="CC3300"/>
                </a:solidFill>
              </a:rPr>
              <a:t>সুলভ মূল্যে পাওয়া যায়</a:t>
            </a:r>
            <a:endParaRPr lang="en-US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2.gstatic.com/images?q=tbn:ANd9GcQ2QSyz3zpqVCzPoJ5X0JKuyFq3_nojYYry7dLfD1MalQEeKdiXiM2jZpSf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2190750" cy="2085976"/>
          </a:xfrm>
          <a:prstGeom prst="rect">
            <a:avLst/>
          </a:prstGeom>
          <a:noFill/>
        </p:spPr>
      </p:pic>
      <p:pic>
        <p:nvPicPr>
          <p:cNvPr id="41988" name="Picture 4" descr="http://t1.gstatic.com/images?q=tbn:ANd9GcQ1CZG7qAjpBvV4VPCtx4Yl0ZhZLpJeXslB8rE5-bpyubIcHy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  <p:pic>
        <p:nvPicPr>
          <p:cNvPr id="41990" name="Picture 6" descr="http://www.oempromo.com/upload/Prod_010/Bamboo-Spatula--Bamboo-Kitchenware-Kitchen-Appliances_78603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09800" cy="2276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7620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বাঁশের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তৈরি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সামগ্রী</a:t>
            </a:r>
            <a:endParaRPr lang="bn-IN" sz="4800" b="1" dirty="0" smtClean="0">
              <a:solidFill>
                <a:srgbClr val="00B050"/>
              </a:solidFill>
            </a:endParaRPr>
          </a:p>
          <a:p>
            <a:r>
              <a:rPr lang="bn-IN" sz="2000" b="1" dirty="0" smtClean="0"/>
              <a:t>-</a:t>
            </a:r>
            <a:r>
              <a:rPr lang="bn-IN" sz="2000" b="1" dirty="0" smtClean="0">
                <a:solidFill>
                  <a:srgbClr val="FF0000"/>
                </a:solidFill>
              </a:rPr>
              <a:t>গৃহস্থালি সামগ্রী তৈরিতে বাঁশের ব্যবহার বহুল প্রচলিত</a:t>
            </a:r>
          </a:p>
          <a:p>
            <a:r>
              <a:rPr lang="bn-IN" sz="2000" b="1" dirty="0" smtClean="0"/>
              <a:t>-</a:t>
            </a:r>
            <a:r>
              <a:rPr lang="bn-IN" sz="2000" b="1" dirty="0" smtClean="0">
                <a:solidFill>
                  <a:srgbClr val="00B0F0"/>
                </a:solidFill>
              </a:rPr>
              <a:t>গ্রামে এগুলো তৈরি করা হতো</a:t>
            </a:r>
          </a:p>
          <a:p>
            <a:r>
              <a:rPr lang="bn-IN" sz="2000" b="1" dirty="0" smtClean="0"/>
              <a:t>-</a:t>
            </a:r>
            <a:r>
              <a:rPr lang="bn-IN" sz="2000" b="1" dirty="0" smtClean="0">
                <a:solidFill>
                  <a:srgbClr val="7030A0"/>
                </a:solidFill>
              </a:rPr>
              <a:t>সুলভ মূল্যে এসব সামগ্রী পাওয়া যেত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en.china.cn/0/0,0,451,55999,356,569,bd0ce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048000" cy="6562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990600"/>
            <a:ext cx="441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</a:rPr>
              <a:t>কাপড়ের পুতুল</a:t>
            </a:r>
          </a:p>
          <a:p>
            <a:r>
              <a:rPr lang="bn-IN" sz="2000" b="1" dirty="0" smtClean="0"/>
              <a:t>-</a:t>
            </a:r>
            <a:r>
              <a:rPr lang="bn-IN" sz="2000" b="1" dirty="0" smtClean="0">
                <a:solidFill>
                  <a:srgbClr val="FF0000"/>
                </a:solidFill>
              </a:rPr>
              <a:t>সাধারণত মেয়েরা এগুলো তৈরি করতো</a:t>
            </a:r>
          </a:p>
          <a:p>
            <a:r>
              <a:rPr lang="bn-IN" sz="2000" b="1" dirty="0" smtClean="0"/>
              <a:t>-</a:t>
            </a:r>
            <a:r>
              <a:rPr lang="bn-IN" sz="2000" b="1" dirty="0" smtClean="0">
                <a:solidFill>
                  <a:srgbClr val="0070C0"/>
                </a:solidFill>
              </a:rPr>
              <a:t>পুতুলগুলো প্রতীকধর্মী হতো</a:t>
            </a:r>
          </a:p>
          <a:p>
            <a:r>
              <a:rPr lang="bn-IN" sz="2000" b="1" dirty="0" smtClean="0"/>
              <a:t>-</a:t>
            </a:r>
            <a:r>
              <a:rPr lang="bn-IN" sz="2000" b="1" dirty="0" smtClean="0">
                <a:solidFill>
                  <a:srgbClr val="7030A0"/>
                </a:solidFill>
              </a:rPr>
              <a:t>আমাদের ঐতিহ্য ও জীবনের</a:t>
            </a:r>
          </a:p>
          <a:p>
            <a:r>
              <a:rPr lang="bn-IN" sz="2000" b="1" dirty="0" smtClean="0">
                <a:solidFill>
                  <a:srgbClr val="7030A0"/>
                </a:solidFill>
              </a:rPr>
              <a:t>  প্রতিনিধিত্ব করে</a:t>
            </a:r>
          </a:p>
          <a:p>
            <a:r>
              <a:rPr lang="bn-IN" sz="2000" b="1" dirty="0" smtClean="0"/>
              <a:t>-</a:t>
            </a:r>
            <a:r>
              <a:rPr lang="bn-IN" sz="2000" b="1" dirty="0" smtClean="0">
                <a:solidFill>
                  <a:srgbClr val="FF7C80"/>
                </a:solidFill>
              </a:rPr>
              <a:t>বর্তমানে বিদেশেও রপ্তানি হচ্ছে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62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00B050"/>
                </a:solidFill>
              </a:rPr>
              <a:t>মূল্যায়ণঃ</a:t>
            </a:r>
          </a:p>
          <a:p>
            <a:r>
              <a:rPr lang="bn-IN" sz="3200" b="1" dirty="0" smtClean="0">
                <a:solidFill>
                  <a:srgbClr val="FF0000"/>
                </a:solidFill>
              </a:rPr>
              <a:t>১। লেখক কামরুল হাসানের পেশা কি ছিল?</a:t>
            </a:r>
          </a:p>
          <a:p>
            <a:r>
              <a:rPr lang="bn-IN" sz="3200" b="1" dirty="0" smtClean="0">
                <a:solidFill>
                  <a:srgbClr val="0070C0"/>
                </a:solidFill>
              </a:rPr>
              <a:t>২। লোকশিল্প বলতে কি বুঝায়?</a:t>
            </a:r>
          </a:p>
          <a:p>
            <a:r>
              <a:rPr lang="bn-IN" sz="3200" b="1" dirty="0" smtClean="0">
                <a:solidFill>
                  <a:srgbClr val="7030A0"/>
                </a:solidFill>
              </a:rPr>
              <a:t>৩। কয়েকটি লোকশিল্পের নাম বল?</a:t>
            </a:r>
          </a:p>
          <a:p>
            <a:r>
              <a:rPr lang="bn-IN" sz="3200" b="1" dirty="0" smtClean="0">
                <a:solidFill>
                  <a:srgbClr val="CC3300"/>
                </a:solidFill>
              </a:rPr>
              <a:t>৪। মসলিনের বিশেষত্ব কি ছিল?</a:t>
            </a:r>
          </a:p>
          <a:p>
            <a:r>
              <a:rPr lang="bn-IN" sz="3200" b="1" dirty="0" smtClean="0"/>
              <a:t>৫। আমাদের লোকশিল্প হারিয়ে যাওয়ার </a:t>
            </a:r>
          </a:p>
          <a:p>
            <a:r>
              <a:rPr lang="bn-IN" sz="3200" b="1" dirty="0" smtClean="0"/>
              <a:t>    দুইটি কারণ বল?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14400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</a:rPr>
              <a:t>বাড়ির কাজঃ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</a:rPr>
              <a:t>কাঁথার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প্রতিটি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সুচের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মধ্যে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লুকিয়ে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আছে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এক-একটি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পরিবারের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কাহিনী,তাদের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পরিবেশ,তাদের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জীবনগাথা</a:t>
            </a:r>
            <a:r>
              <a:rPr lang="en-US" sz="3600" b="1" dirty="0" smtClean="0">
                <a:solidFill>
                  <a:srgbClr val="FF0000"/>
                </a:solidFill>
              </a:rPr>
              <a:t> ।”-</a:t>
            </a:r>
            <a:r>
              <a:rPr lang="en-US" sz="3600" b="1" dirty="0" err="1" smtClean="0">
                <a:solidFill>
                  <a:srgbClr val="FF0000"/>
                </a:solidFill>
              </a:rPr>
              <a:t>নকশিকাঁথা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নামকরণের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সাথে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উক্তিটির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তাৎপর্য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বিশ্লেষণ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</a:rPr>
              <a:t> ।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676400"/>
            <a:ext cx="7010400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মোঃ সাজ্জাদুল ইসলাম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90800"/>
            <a:ext cx="70104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প্রভাষক</a:t>
            </a:r>
          </a:p>
          <a:p>
            <a:pPr algn="ctr"/>
            <a:r>
              <a:rPr lang="bn-IN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সরকারি টিচার্স ট্রেনিং কলেজ</a:t>
            </a:r>
          </a:p>
          <a:p>
            <a:pPr algn="ctr"/>
            <a:r>
              <a:rPr lang="bn-IN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কুমিল্লা।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098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</a:rPr>
              <a:t>সাহিত্য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কণিকা-অষ্টম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শ্রেণি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663806"/>
                </a:solidFill>
              </a:rPr>
              <a:t>সম্পাদনায়</a:t>
            </a:r>
            <a:r>
              <a:rPr lang="en-US" sz="3600" dirty="0" smtClean="0">
                <a:solidFill>
                  <a:srgbClr val="663806"/>
                </a:solidFill>
              </a:rPr>
              <a:t>-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6C205C"/>
                </a:solidFill>
              </a:rPr>
              <a:t>ড. </a:t>
            </a:r>
            <a:r>
              <a:rPr lang="en-US" sz="3200" dirty="0" err="1" smtClean="0">
                <a:solidFill>
                  <a:srgbClr val="6C205C"/>
                </a:solidFill>
              </a:rPr>
              <a:t>মোহাম্মদ</a:t>
            </a:r>
            <a:r>
              <a:rPr lang="en-US" sz="3200" dirty="0" smtClean="0">
                <a:solidFill>
                  <a:srgbClr val="6C205C"/>
                </a:solidFill>
              </a:rPr>
              <a:t> </a:t>
            </a:r>
            <a:r>
              <a:rPr lang="en-US" sz="3200" dirty="0" err="1" smtClean="0">
                <a:solidFill>
                  <a:srgbClr val="6C205C"/>
                </a:solidFill>
              </a:rPr>
              <a:t>আবদুল</a:t>
            </a:r>
            <a:r>
              <a:rPr lang="en-US" sz="3200" dirty="0" smtClean="0">
                <a:solidFill>
                  <a:srgbClr val="6C205C"/>
                </a:solidFill>
              </a:rPr>
              <a:t> </a:t>
            </a:r>
            <a:r>
              <a:rPr lang="en-US" sz="3200" dirty="0" err="1" smtClean="0">
                <a:solidFill>
                  <a:srgbClr val="6C205C"/>
                </a:solidFill>
              </a:rPr>
              <a:t>কাইউম</a:t>
            </a:r>
            <a:endParaRPr lang="en-US" sz="3600" dirty="0" smtClean="0">
              <a:solidFill>
                <a:srgbClr val="6C205C"/>
              </a:solidFill>
            </a:endParaRPr>
          </a:p>
          <a:p>
            <a:pPr algn="ctr"/>
            <a:endParaRPr lang="en-US" sz="3600" dirty="0"/>
          </a:p>
        </p:txBody>
      </p:sp>
      <p:sp>
        <p:nvSpPr>
          <p:cNvPr id="2050" name="AutoShape 2" descr="http://www.downloadwinzipfree.com/wp-content/uploads/2011/08/google_logo.jpg"/>
          <p:cNvSpPr>
            <a:spLocks noChangeAspect="1" noChangeArrowheads="1"/>
          </p:cNvSpPr>
          <p:nvPr/>
        </p:nvSpPr>
        <p:spPr bwMode="auto">
          <a:xfrm>
            <a:off x="63500" y="-136525"/>
            <a:ext cx="510540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www.downloadwinzipfree.com/wp-content/uploads/2011/08/google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86200"/>
            <a:ext cx="24384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810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.</a:t>
            </a:r>
            <a:r>
              <a:rPr lang="en-US" sz="3600" dirty="0" smtClean="0">
                <a:solidFill>
                  <a:srgbClr val="FF7C80"/>
                </a:solidFill>
              </a:rPr>
              <a:t>c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7338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w</a:t>
            </a:r>
            <a:r>
              <a:rPr lang="en-US" sz="3600" dirty="0" smtClean="0">
                <a:solidFill>
                  <a:srgbClr val="C00000"/>
                </a:solidFill>
              </a:rPr>
              <a:t>w</a:t>
            </a:r>
            <a:r>
              <a:rPr lang="en-US" sz="3600" dirty="0" smtClean="0">
                <a:solidFill>
                  <a:srgbClr val="92D050"/>
                </a:solidFill>
              </a:rPr>
              <a:t>w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52400"/>
            <a:ext cx="6781800" cy="2193786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</a:rPr>
              <a:t>রেফারেন্স</a:t>
            </a:r>
            <a:r>
              <a:rPr lang="en-US" sz="8000" b="1" dirty="0" smtClean="0">
                <a:solidFill>
                  <a:srgbClr val="C00000"/>
                </a:solidFill>
              </a:rPr>
              <a:t>: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-1\Pictures\s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8229600" cy="70788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shazzadtc@hotmail.com</a:t>
            </a:r>
            <a:endParaRPr lang="en-US" sz="2800" b="1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66800"/>
            <a:ext cx="9144000" cy="81099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lang="bn-IN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শ্রেণিঃ অষ্টম</a:t>
            </a:r>
          </a:p>
          <a:p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বিষয়ঃ বাংলা প্রথম পত্র</a:t>
            </a:r>
          </a:p>
          <a:p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সাধারণ পাঠঃ প্রবন্ধ</a:t>
            </a:r>
          </a:p>
          <a:p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আজকের পাঠঃ আমাদের লোকশিল্প</a:t>
            </a:r>
          </a:p>
          <a:p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তারিখঃ ১০/১২/২০১১ খ্রিস্টাব্দ</a:t>
            </a:r>
          </a:p>
          <a:p>
            <a:endParaRPr lang="bn-IN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  <a:p>
            <a:endParaRPr lang="bn-IN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lang="bn-IN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lang="bn-IN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lang="bn-IN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lang="bn-IN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আচরণিক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উদ্দেশ্য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IN" sz="3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IN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লেখক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কামরুল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হাসানের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বলতে</a:t>
            </a: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bn-IN" sz="3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IN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পারবে</a:t>
            </a:r>
            <a:r>
              <a:rPr lang="bn-IN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sz="3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IN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বাংলাদেশের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বিভিন্ন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ধরণের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লোকশিল্প</a:t>
            </a:r>
            <a:r>
              <a: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সম্পর্কে</a:t>
            </a:r>
          </a:p>
          <a:p>
            <a:r>
              <a:rPr lang="bn-IN" sz="3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বলতে পারবে।</a:t>
            </a:r>
          </a:p>
          <a:p>
            <a:r>
              <a:rPr lang="bn-IN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-লোকশিল্প সম্পর্কে জানতে আগ্রহী হবে।</a:t>
            </a:r>
          </a:p>
          <a:p>
            <a:r>
              <a:rPr lang="bn-IN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-লোকশিল্প বিলুপ্তির কারণ বলতে পারবে।</a:t>
            </a:r>
          </a:p>
          <a:p>
            <a:endParaRPr lang="bn-IN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amuna.com.np/wp-content/themes/wpstore/thumb.php?src=http://namuna.com.np/wp-content/files/product/dalo/dali-11.jpg&amp;w=475&amp;zc=1&amp;q=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3810000" cy="2743200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TBlzyPtPbe7qDq2BDKyGEfjt8pe4mI7V2ttvGUBsLZPclZCzRWbYXe9s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2743200"/>
          </a:xfrm>
          <a:prstGeom prst="rect">
            <a:avLst/>
          </a:prstGeom>
          <a:noFill/>
        </p:spPr>
      </p:pic>
      <p:pic>
        <p:nvPicPr>
          <p:cNvPr id="4102" name="Picture 6" descr="http://bethlehemhandicrafts.com/files/cache/d534ed1da5e0ce4eff501bd753b65a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352800"/>
            <a:ext cx="3886200" cy="3124200"/>
          </a:xfrm>
          <a:prstGeom prst="rect">
            <a:avLst/>
          </a:prstGeom>
          <a:noFill/>
        </p:spPr>
      </p:pic>
      <p:pic>
        <p:nvPicPr>
          <p:cNvPr id="4104" name="Picture 8" descr="http://www.upoharbd.com/images/uploads/Handycraft/hc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39243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2.bp.blogspot.com/-4qrtWtLB_tY/Tj13ngUHtnI/AAAAAAAABDU/QzIM5VJuFrg/s1600/104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6328"/>
            <a:ext cx="3886200" cy="2685472"/>
          </a:xfrm>
          <a:prstGeom prst="rect">
            <a:avLst/>
          </a:prstGeom>
          <a:noFill/>
        </p:spPr>
      </p:pic>
      <p:pic>
        <p:nvPicPr>
          <p:cNvPr id="5128" name="Picture 8" descr="http://www.craftclustersofindia.in/upload/Photo/383_pm-014_pm-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3810000" cy="2971800"/>
          </a:xfrm>
          <a:prstGeom prst="rect">
            <a:avLst/>
          </a:prstGeom>
          <a:noFill/>
        </p:spPr>
      </p:pic>
      <p:pic>
        <p:nvPicPr>
          <p:cNvPr id="6" name="Picture 4" descr="http://2.bp.blogspot.com/_4qCb0auZAa4/TAR6FcsW5tI/AAAAAAAAArA/P516wR31Nq8/s1600/DSCF5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3886200" cy="2743200"/>
          </a:xfrm>
          <a:prstGeom prst="rect">
            <a:avLst/>
          </a:prstGeom>
          <a:noFill/>
        </p:spPr>
      </p:pic>
      <p:pic>
        <p:nvPicPr>
          <p:cNvPr id="7" name="Picture 2" descr="http://www.starz.pk/uploads/assets/biz-images/887a7bd29439c37e06519226fcc008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407230"/>
            <a:ext cx="3810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714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85800"/>
            <a:ext cx="5638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আমাদের লোকশিল্প</a:t>
            </a:r>
            <a:endParaRPr lang="bn-IN" sz="2000" b="1" dirty="0" smtClean="0">
              <a:solidFill>
                <a:srgbClr val="00B050"/>
              </a:solidFill>
            </a:endParaRPr>
          </a:p>
          <a:p>
            <a:r>
              <a:rPr lang="bn-IN" sz="2000" b="1" dirty="0" smtClean="0"/>
              <a:t>		  </a:t>
            </a:r>
            <a:r>
              <a:rPr lang="en-US" sz="2000" b="1" dirty="0" smtClean="0"/>
              <a:t>    </a:t>
            </a:r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কামরুল হাসান</a:t>
            </a:r>
            <a:r>
              <a:rPr lang="en-US" sz="2800" b="1" dirty="0" smtClean="0"/>
              <a:t> </a:t>
            </a:r>
            <a:r>
              <a:rPr lang="bn-IN" sz="2800" b="1" dirty="0" smtClean="0"/>
              <a:t>             </a:t>
            </a:r>
            <a:r>
              <a:rPr lang="en-US" sz="2800" b="1" dirty="0" smtClean="0"/>
              <a:t> </a:t>
            </a:r>
            <a:r>
              <a:rPr lang="bn-IN" sz="2800" b="1" dirty="0" smtClean="0"/>
              <a:t>  </a:t>
            </a:r>
            <a:r>
              <a:rPr lang="en-US" sz="2800" b="1" dirty="0" smtClean="0"/>
              <a:t>            </a:t>
            </a:r>
          </a:p>
          <a:p>
            <a:r>
              <a:rPr lang="en-US" sz="2800" b="1" dirty="0" smtClean="0"/>
              <a:t>                                            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পৃষ্ঠাঃ ৬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৮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05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14478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609600"/>
            <a:ext cx="6934200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লেখক পরিচিতি</a:t>
            </a:r>
            <a:endParaRPr lang="en-US" sz="4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কয়েকটি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লোকশিল্প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পণ্য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হলো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bn-IN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dirty="0" smtClean="0"/>
          </a:p>
          <a:p>
            <a:pPr marL="342900" indent="-342900"/>
            <a:r>
              <a:rPr lang="en-US" sz="4000" b="1" dirty="0" smtClean="0">
                <a:solidFill>
                  <a:srgbClr val="00B050"/>
                </a:solidFill>
              </a:rPr>
              <a:t>১</a:t>
            </a:r>
            <a:r>
              <a:rPr lang="bn-IN" sz="4000" b="1" dirty="0" smtClean="0">
                <a:solidFill>
                  <a:srgbClr val="00B050"/>
                </a:solidFill>
              </a:rPr>
              <a:t>।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মসলিন</a:t>
            </a:r>
            <a:endParaRPr lang="en-US" sz="4000" b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rgbClr val="7030A0"/>
                </a:solidFill>
              </a:rPr>
              <a:t>২</a:t>
            </a:r>
            <a:r>
              <a:rPr lang="bn-IN" sz="4000" b="1" dirty="0" smtClean="0">
                <a:solidFill>
                  <a:srgbClr val="7030A0"/>
                </a:solidFill>
              </a:rPr>
              <a:t>।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নকশিকাঁথা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rgbClr val="002060"/>
                </a:solidFill>
              </a:rPr>
              <a:t>৩</a:t>
            </a:r>
            <a:r>
              <a:rPr lang="bn-IN" sz="4000" b="1" dirty="0" smtClean="0">
                <a:solidFill>
                  <a:srgbClr val="002060"/>
                </a:solidFill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জামদানি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rgbClr val="92D050"/>
                </a:solidFill>
              </a:rPr>
              <a:t>৪ </a:t>
            </a:r>
            <a:r>
              <a:rPr lang="bn-IN" sz="4000" b="1" dirty="0" smtClean="0">
                <a:solidFill>
                  <a:srgbClr val="92D050"/>
                </a:solidFill>
              </a:rPr>
              <a:t>।</a:t>
            </a:r>
            <a:r>
              <a:rPr lang="en-US" sz="4000" b="1" dirty="0" err="1" smtClean="0">
                <a:solidFill>
                  <a:srgbClr val="92D050"/>
                </a:solidFill>
              </a:rPr>
              <a:t>খাদি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বা</a:t>
            </a:r>
            <a:r>
              <a:rPr lang="en-US" sz="4000" b="1" dirty="0" smtClean="0">
                <a:solidFill>
                  <a:srgbClr val="92D050"/>
                </a:solidFill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</a:rPr>
              <a:t>খদ্দর</a:t>
            </a:r>
            <a:endParaRPr lang="en-US" sz="4000" b="1" dirty="0" smtClean="0">
              <a:solidFill>
                <a:srgbClr val="92D050"/>
              </a:solidFill>
            </a:endParaRPr>
          </a:p>
          <a:p>
            <a:pPr marL="342900" indent="-342900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৫ </a:t>
            </a:r>
            <a:r>
              <a:rPr lang="bn-IN" sz="4000" b="1" dirty="0" smtClean="0">
                <a:solidFill>
                  <a:schemeClr val="bg2">
                    <a:lumMod val="10000"/>
                  </a:schemeClr>
                </a:solidFill>
              </a:rPr>
              <a:t>।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</a:rPr>
              <a:t>শীতলপাটি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/>
            <a:r>
              <a:rPr lang="bn-IN" sz="4000" b="1" dirty="0" smtClean="0">
                <a:solidFill>
                  <a:srgbClr val="663806"/>
                </a:solidFill>
              </a:rPr>
              <a:t>৬।মাটির সামগ্রী</a:t>
            </a:r>
            <a:endParaRPr lang="en-US" sz="4000" b="1" dirty="0" smtClean="0">
              <a:solidFill>
                <a:srgbClr val="663806"/>
              </a:solidFill>
            </a:endParaRPr>
          </a:p>
          <a:p>
            <a:pPr marL="342900" indent="-342900"/>
            <a:r>
              <a:rPr lang="bn-IN" sz="4000" b="1" dirty="0" smtClean="0">
                <a:solidFill>
                  <a:srgbClr val="00B0F0"/>
                </a:solidFill>
              </a:rPr>
              <a:t>৭।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বাঁশের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তৈরি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সামগ্রী</a:t>
            </a:r>
            <a:endParaRPr lang="en-US" sz="4000" b="1" dirty="0" smtClean="0">
              <a:solidFill>
                <a:srgbClr val="00B0F0"/>
              </a:solidFill>
            </a:endParaRPr>
          </a:p>
          <a:p>
            <a:pPr marL="342900" indent="-342900"/>
            <a:r>
              <a:rPr lang="bn-IN" sz="4000" b="1" dirty="0" smtClean="0">
                <a:solidFill>
                  <a:srgbClr val="0070C0"/>
                </a:solidFill>
              </a:rPr>
              <a:t>৮।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কাপড়ের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তৈরি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পুতুল</a:t>
            </a:r>
            <a:endParaRPr lang="bn-IN" sz="4000" b="1" dirty="0" smtClean="0">
              <a:solidFill>
                <a:srgbClr val="0070C0"/>
              </a:solidFill>
            </a:endParaRPr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990</TotalTime>
  <Words>424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Civic</vt:lpstr>
      <vt:lpstr>Office Theme</vt:lpstr>
      <vt:lpstr>Oriel</vt:lpstr>
      <vt:lpstr>Metro</vt:lpstr>
      <vt:lpstr>Module</vt:lpstr>
      <vt:lpstr>Flow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LAB-1</dc:creator>
  <cp:lastModifiedBy>AMIN</cp:lastModifiedBy>
  <cp:revision>189</cp:revision>
  <dcterms:created xsi:type="dcterms:W3CDTF">2006-08-16T00:00:00Z</dcterms:created>
  <dcterms:modified xsi:type="dcterms:W3CDTF">2015-03-23T12:20:17Z</dcterms:modified>
</cp:coreProperties>
</file>