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586" autoAdjust="0"/>
  </p:normalViewPr>
  <p:slideViewPr>
    <p:cSldViewPr>
      <p:cViewPr>
        <p:scale>
          <a:sx n="70" d="100"/>
          <a:sy n="70" d="100"/>
        </p:scale>
        <p:origin x="-504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7C0F-C623-4FB6-A175-36E173A6BA8C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D070-8247-4E31-A63D-35C0A4B3C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7C0F-C623-4FB6-A175-36E173A6BA8C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D070-8247-4E31-A63D-35C0A4B3C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7C0F-C623-4FB6-A175-36E173A6BA8C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D070-8247-4E31-A63D-35C0A4B3C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7C0F-C623-4FB6-A175-36E173A6BA8C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D070-8247-4E31-A63D-35C0A4B3C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7C0F-C623-4FB6-A175-36E173A6BA8C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D070-8247-4E31-A63D-35C0A4B3C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7C0F-C623-4FB6-A175-36E173A6BA8C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D070-8247-4E31-A63D-35C0A4B3C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7C0F-C623-4FB6-A175-36E173A6BA8C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D070-8247-4E31-A63D-35C0A4B3C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7C0F-C623-4FB6-A175-36E173A6BA8C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D070-8247-4E31-A63D-35C0A4B3C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7C0F-C623-4FB6-A175-36E173A6BA8C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D070-8247-4E31-A63D-35C0A4B3C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7C0F-C623-4FB6-A175-36E173A6BA8C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D070-8247-4E31-A63D-35C0A4B3C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97C0F-C623-4FB6-A175-36E173A6BA8C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D070-8247-4E31-A63D-35C0A4B3C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97C0F-C623-4FB6-A175-36E173A6BA8C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4D070-8247-4E31-A63D-35C0A4B3C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357166"/>
            <a:ext cx="8229600" cy="599124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endParaRPr lang="en-US" sz="36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mgm¨v</a:t>
            </a:r>
            <a:r>
              <a:rPr lang="en-US" sz="40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: ১৩:</a:t>
            </a:r>
          </a:p>
          <a:p>
            <a:pPr algn="just">
              <a:lnSpc>
                <a:spcPct val="150000"/>
              </a:lnSpc>
            </a:pPr>
            <a:r>
              <a:rPr lang="en-US" sz="3600" b="1" dirty="0" smtClean="0">
                <a:solidFill>
                  <a:srgbClr val="000066"/>
                </a:solidFill>
                <a:latin typeface="Andalus" pitchFamily="18" charset="-78"/>
                <a:cs typeface="Andalus" pitchFamily="18" charset="-78"/>
              </a:rPr>
              <a:t>ABC  </a:t>
            </a:r>
            <a:r>
              <a:rPr lang="en-US" sz="3600" b="1" dirty="0" err="1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wÎfzR</a:t>
            </a: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   </a:t>
            </a: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  <a:sym typeface="Symbol"/>
              </a:rPr>
              <a:t></a:t>
            </a:r>
            <a:r>
              <a:rPr lang="en-US" sz="3600" b="1" dirty="0" smtClean="0">
                <a:solidFill>
                  <a:srgbClr val="000066"/>
                </a:solidFill>
                <a:latin typeface="Andalus" pitchFamily="18" charset="-78"/>
                <a:cs typeface="Andalus" pitchFamily="18" charset="-78"/>
              </a:rPr>
              <a:t>A = </a:t>
            </a: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1 </a:t>
            </a:r>
            <a:r>
              <a:rPr lang="en-US" sz="3600" b="1" dirty="0" err="1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mg‡KvY</a:t>
            </a: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3600" b="1" dirty="0" smtClean="0">
                <a:solidFill>
                  <a:srgbClr val="000066"/>
                </a:solidFill>
                <a:latin typeface="Andalus" pitchFamily="18" charset="-78"/>
                <a:cs typeface="Andalus" pitchFamily="18" charset="-78"/>
              </a:rPr>
              <a:t>D, AC </a:t>
            </a:r>
            <a:r>
              <a:rPr lang="en-US" sz="3600" b="1" dirty="0" err="1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Dci</a:t>
            </a: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¯’ </a:t>
            </a:r>
            <a:r>
              <a:rPr lang="en-US" sz="3600" b="1" dirty="0" err="1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GKwU</a:t>
            </a: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we›`y</a:t>
            </a: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3600" b="1" dirty="0" err="1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3600" b="1" dirty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†h,</a:t>
            </a:r>
          </a:p>
          <a:p>
            <a:pPr algn="just">
              <a:lnSpc>
                <a:spcPct val="150000"/>
              </a:lnSpc>
            </a:pPr>
            <a:r>
              <a:rPr lang="en-US" sz="3600" b="1" dirty="0" smtClean="0">
                <a:solidFill>
                  <a:srgbClr val="000066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>
                <a:solidFill>
                  <a:srgbClr val="000066"/>
                </a:solidFill>
              </a:rPr>
              <a:t>BC</a:t>
            </a:r>
            <a:r>
              <a:rPr lang="en-US" sz="3600" b="1" baseline="30000" dirty="0">
                <a:solidFill>
                  <a:srgbClr val="000066"/>
                </a:solidFill>
              </a:rPr>
              <a:t>2 </a:t>
            </a:r>
            <a:r>
              <a:rPr lang="en-US" sz="3600" b="1" dirty="0" smtClean="0">
                <a:solidFill>
                  <a:srgbClr val="000066"/>
                </a:solidFill>
              </a:rPr>
              <a:t>+ AD</a:t>
            </a:r>
            <a:r>
              <a:rPr lang="en-US" sz="3600" b="1" baseline="30000" dirty="0" smtClean="0">
                <a:solidFill>
                  <a:srgbClr val="000066"/>
                </a:solidFill>
              </a:rPr>
              <a:t>2</a:t>
            </a:r>
            <a:r>
              <a:rPr lang="en-US" sz="3600" b="1" dirty="0" smtClean="0">
                <a:solidFill>
                  <a:srgbClr val="000066"/>
                </a:solidFill>
              </a:rPr>
              <a:t> </a:t>
            </a:r>
            <a:r>
              <a:rPr lang="en-US" sz="3600" b="1" dirty="0">
                <a:solidFill>
                  <a:srgbClr val="000066"/>
                </a:solidFill>
              </a:rPr>
              <a:t>= BD</a:t>
            </a:r>
            <a:r>
              <a:rPr lang="en-US" sz="3600" b="1" baseline="30000" dirty="0">
                <a:solidFill>
                  <a:srgbClr val="000066"/>
                </a:solidFill>
              </a:rPr>
              <a:t>2</a:t>
            </a:r>
            <a:r>
              <a:rPr lang="en-US" sz="3600" b="1" dirty="0">
                <a:solidFill>
                  <a:srgbClr val="000066"/>
                </a:solidFill>
              </a:rPr>
              <a:t> + </a:t>
            </a:r>
            <a:r>
              <a:rPr lang="en-US" sz="3600" b="1" dirty="0" smtClean="0">
                <a:solidFill>
                  <a:srgbClr val="000066"/>
                </a:solidFill>
              </a:rPr>
              <a:t>AC</a:t>
            </a:r>
            <a:r>
              <a:rPr lang="en-US" sz="3600" b="1" baseline="30000" dirty="0" smtClean="0">
                <a:solidFill>
                  <a:srgbClr val="000066"/>
                </a:solidFill>
              </a:rPr>
              <a:t>2       </a:t>
            </a:r>
            <a:endParaRPr lang="en-US" sz="3600" dirty="0">
              <a:solidFill>
                <a:srgbClr val="000066"/>
              </a:solidFill>
            </a:endParaRPr>
          </a:p>
          <a:p>
            <a:pPr algn="just">
              <a:lnSpc>
                <a:spcPct val="150000"/>
              </a:lnSpc>
            </a:pPr>
            <a:endParaRPr lang="en-US" sz="32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5843598" cy="62484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we‡kl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wbe©Pb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: </a:t>
            </a:r>
            <a:endParaRPr lang="en-US" sz="32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‡`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Iqv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Av‡Q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ABC 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wÎfzR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 = 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mg‡KvY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28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D, AC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¯’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GKwU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we›`y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 </a:t>
            </a:r>
            <a:endParaRPr lang="en-US" sz="28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 , D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hvM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28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†h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+AD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BD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       </a:t>
            </a:r>
            <a:endParaRPr lang="en-US" sz="2800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sz="2800" b="1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cxnSp>
        <p:nvCxnSpPr>
          <p:cNvPr id="5" name="Straight Connector 4"/>
          <p:cNvCxnSpPr>
            <a:stCxn id="3" idx="4"/>
            <a:endCxn id="3" idx="1"/>
          </p:cNvCxnSpPr>
          <p:nvPr/>
        </p:nvCxnSpPr>
        <p:spPr>
          <a:xfrm flipH="1" flipV="1">
            <a:off x="6477000" y="2514600"/>
            <a:ext cx="2286000" cy="152400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6019800" y="533400"/>
            <a:ext cx="2971800" cy="3962400"/>
            <a:chOff x="6019800" y="533400"/>
            <a:chExt cx="2971800" cy="3962400"/>
          </a:xfrm>
        </p:grpSpPr>
        <p:sp>
          <p:nvSpPr>
            <p:cNvPr id="3" name="Right Triangle 2"/>
            <p:cNvSpPr/>
            <p:nvPr/>
          </p:nvSpPr>
          <p:spPr>
            <a:xfrm>
              <a:off x="6477000" y="990600"/>
              <a:ext cx="2286000" cy="3048000"/>
            </a:xfrm>
            <a:prstGeom prst="rtTriangl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019800" y="38862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</a:rPr>
                <a:t>A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8458200" y="40386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6172200" y="5334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tx1"/>
                  </a:solidFill>
                </a:rPr>
                <a:t>C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43600" y="2286000"/>
            <a:ext cx="609600" cy="457200"/>
            <a:chOff x="5943600" y="2286000"/>
            <a:chExt cx="609600" cy="457200"/>
          </a:xfrm>
        </p:grpSpPr>
        <p:sp>
          <p:nvSpPr>
            <p:cNvPr id="9" name="Rectangle 8"/>
            <p:cNvSpPr/>
            <p:nvPr/>
          </p:nvSpPr>
          <p:spPr>
            <a:xfrm>
              <a:off x="5943600" y="22860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10" name="Flowchart: Connector 9"/>
            <p:cNvSpPr/>
            <p:nvPr/>
          </p:nvSpPr>
          <p:spPr>
            <a:xfrm>
              <a:off x="6400800" y="2438400"/>
              <a:ext cx="152400" cy="152400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477000" y="3581400"/>
            <a:ext cx="533400" cy="457200"/>
            <a:chOff x="6477000" y="3581400"/>
            <a:chExt cx="533400" cy="4572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6477000" y="3581400"/>
              <a:ext cx="5334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7010400" y="3581400"/>
              <a:ext cx="0" cy="4572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822960" y="2743200"/>
            <a:ext cx="396240" cy="304800"/>
            <a:chOff x="4953000" y="762000"/>
            <a:chExt cx="396240" cy="304800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6096000" y="928670"/>
            <a:ext cx="2905156" cy="3962400"/>
            <a:chOff x="5943600" y="533400"/>
            <a:chExt cx="3048000" cy="3962400"/>
          </a:xfrm>
        </p:grpSpPr>
        <p:cxnSp>
          <p:nvCxnSpPr>
            <p:cNvPr id="2" name="Straight Connector 1"/>
            <p:cNvCxnSpPr>
              <a:stCxn id="4" idx="4"/>
              <a:endCxn id="4" idx="1"/>
            </p:cNvCxnSpPr>
            <p:nvPr/>
          </p:nvCxnSpPr>
          <p:spPr>
            <a:xfrm flipH="1" flipV="1">
              <a:off x="6477000" y="2514600"/>
              <a:ext cx="2286000" cy="1524000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3" name="Group 2"/>
            <p:cNvGrpSpPr/>
            <p:nvPr/>
          </p:nvGrpSpPr>
          <p:grpSpPr>
            <a:xfrm>
              <a:off x="6019800" y="533400"/>
              <a:ext cx="2971800" cy="3962400"/>
              <a:chOff x="6019800" y="533400"/>
              <a:chExt cx="2971800" cy="3962400"/>
            </a:xfrm>
          </p:grpSpPr>
          <p:sp>
            <p:nvSpPr>
              <p:cNvPr id="4" name="Right Triangle 3"/>
              <p:cNvSpPr/>
              <p:nvPr/>
            </p:nvSpPr>
            <p:spPr>
              <a:xfrm>
                <a:off x="6477000" y="990600"/>
                <a:ext cx="2286000" cy="3048000"/>
              </a:xfrm>
              <a:prstGeom prst="rtTriangle">
                <a:avLst/>
              </a:prstGeom>
              <a:no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6019800" y="38862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</a:rPr>
                  <a:t>A</a:t>
                </a:r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8458200" y="40386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6172200" y="5334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C</a:t>
                </a: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943600" y="2286000"/>
              <a:ext cx="609600" cy="457200"/>
              <a:chOff x="5943600" y="2286000"/>
              <a:chExt cx="609600" cy="4572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5943600" y="22860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D</a:t>
                </a:r>
              </a:p>
            </p:txBody>
          </p:sp>
          <p:sp>
            <p:nvSpPr>
              <p:cNvPr id="10" name="Flowchart: Connector 9"/>
              <p:cNvSpPr/>
              <p:nvPr/>
            </p:nvSpPr>
            <p:spPr>
              <a:xfrm>
                <a:off x="6400800" y="2438400"/>
                <a:ext cx="152400" cy="152400"/>
              </a:xfrm>
              <a:prstGeom prst="flowChartConnector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2" name="Rectangle 11"/>
          <p:cNvSpPr/>
          <p:nvPr/>
        </p:nvSpPr>
        <p:spPr>
          <a:xfrm>
            <a:off x="152400" y="304800"/>
            <a:ext cx="6062674" cy="6196034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ABC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BAC =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mg‡KvY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AwZfzR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BC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BC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AB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....................(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Avevi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ABD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BAD=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mg‡KvY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AwZfzR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BD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AB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endParaRPr lang="en-US" sz="28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BD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- AB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....................(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)</a:t>
            </a:r>
            <a:endParaRPr lang="en-US" sz="28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3200" b="1" baseline="300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8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643702" y="4000504"/>
            <a:ext cx="533400" cy="457200"/>
            <a:chOff x="6477000" y="3581400"/>
            <a:chExt cx="533400" cy="457200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6477000" y="3581400"/>
              <a:ext cx="5334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010400" y="3581400"/>
              <a:ext cx="0" cy="4572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1661160" y="1600200"/>
            <a:ext cx="396240" cy="457200"/>
            <a:chOff x="4953000" y="609600"/>
            <a:chExt cx="396240" cy="457200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4953000" y="609600"/>
              <a:ext cx="320040" cy="4572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2714612" y="2928934"/>
            <a:ext cx="396240" cy="381000"/>
            <a:chOff x="4953000" y="685800"/>
            <a:chExt cx="396240" cy="381000"/>
          </a:xfrm>
        </p:grpSpPr>
        <p:cxnSp>
          <p:nvCxnSpPr>
            <p:cNvPr id="20" name="Straight Connector 19"/>
            <p:cNvCxnSpPr/>
            <p:nvPr/>
          </p:nvCxnSpPr>
          <p:spPr>
            <a:xfrm flipH="1">
              <a:off x="4953000" y="685800"/>
              <a:ext cx="320040" cy="3810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96000" y="2133600"/>
            <a:ext cx="3048000" cy="3962400"/>
            <a:chOff x="5943600" y="533400"/>
            <a:chExt cx="3048000" cy="3962400"/>
          </a:xfrm>
        </p:grpSpPr>
        <p:cxnSp>
          <p:nvCxnSpPr>
            <p:cNvPr id="3" name="Straight Connector 2"/>
            <p:cNvCxnSpPr/>
            <p:nvPr/>
          </p:nvCxnSpPr>
          <p:spPr>
            <a:xfrm flipH="1" flipV="1">
              <a:off x="6477000" y="2514600"/>
              <a:ext cx="2286000" cy="1524000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4" name="Group 2"/>
            <p:cNvGrpSpPr/>
            <p:nvPr/>
          </p:nvGrpSpPr>
          <p:grpSpPr>
            <a:xfrm>
              <a:off x="6019800" y="533400"/>
              <a:ext cx="2971800" cy="3962400"/>
              <a:chOff x="6019800" y="533400"/>
              <a:chExt cx="2971800" cy="3962400"/>
            </a:xfrm>
          </p:grpSpPr>
          <p:sp>
            <p:nvSpPr>
              <p:cNvPr id="8" name="Right Triangle 3"/>
              <p:cNvSpPr/>
              <p:nvPr/>
            </p:nvSpPr>
            <p:spPr>
              <a:xfrm>
                <a:off x="6477000" y="990600"/>
                <a:ext cx="2286000" cy="3048000"/>
              </a:xfrm>
              <a:prstGeom prst="rtTriangle">
                <a:avLst/>
              </a:prstGeom>
              <a:no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4"/>
              <p:cNvSpPr/>
              <p:nvPr/>
            </p:nvSpPr>
            <p:spPr>
              <a:xfrm>
                <a:off x="6019800" y="38862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</a:rPr>
                  <a:t>A</a:t>
                </a:r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5"/>
              <p:cNvSpPr/>
              <p:nvPr/>
            </p:nvSpPr>
            <p:spPr>
              <a:xfrm>
                <a:off x="8458200" y="40386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11" name="Rectangle 6"/>
              <p:cNvSpPr/>
              <p:nvPr/>
            </p:nvSpPr>
            <p:spPr>
              <a:xfrm>
                <a:off x="6172200" y="5334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C</a:t>
                </a:r>
              </a:p>
            </p:txBody>
          </p:sp>
        </p:grpSp>
        <p:grpSp>
          <p:nvGrpSpPr>
            <p:cNvPr id="5" name="Group 7"/>
            <p:cNvGrpSpPr/>
            <p:nvPr/>
          </p:nvGrpSpPr>
          <p:grpSpPr>
            <a:xfrm>
              <a:off x="5943600" y="2286000"/>
              <a:ext cx="609600" cy="457200"/>
              <a:chOff x="5943600" y="2286000"/>
              <a:chExt cx="609600" cy="45720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5943600" y="22860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D</a:t>
                </a:r>
              </a:p>
            </p:txBody>
          </p:sp>
          <p:sp>
            <p:nvSpPr>
              <p:cNvPr id="7" name="Flowchart: Connector 6"/>
              <p:cNvSpPr/>
              <p:nvPr/>
            </p:nvSpPr>
            <p:spPr>
              <a:xfrm>
                <a:off x="6400800" y="2438400"/>
                <a:ext cx="152400" cy="152400"/>
              </a:xfrm>
              <a:prstGeom prst="flowChartConnector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2" name="Rectangle 11"/>
          <p:cNvSpPr/>
          <p:nvPr/>
        </p:nvSpPr>
        <p:spPr>
          <a:xfrm>
            <a:off x="152400" y="304800"/>
            <a:ext cx="5776922" cy="633891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(1)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bs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I (2)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bs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hvM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cvB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</a:t>
            </a:r>
          </a:p>
          <a:p>
            <a:pPr marL="514350" indent="-514350" algn="ctr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BC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 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+ 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AB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BD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- AB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</a:p>
          <a:p>
            <a:pPr marL="514350" indent="-514350" algn="ctr">
              <a:lnSpc>
                <a:spcPct val="150000"/>
              </a:lnSpc>
            </a:pP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BD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</a:p>
          <a:p>
            <a:pPr marL="514350" indent="-514350" algn="ctr">
              <a:lnSpc>
                <a:spcPct val="150000"/>
              </a:lnSpc>
            </a:pPr>
            <a:r>
              <a:rPr lang="en-US" sz="3200" b="1" baseline="300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myZivs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 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+ 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+ BD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       </a:t>
            </a:r>
          </a:p>
          <a:p>
            <a:pPr marL="514350" indent="-514350" algn="ctr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[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cÖgvwYZ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189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AMIN</cp:lastModifiedBy>
  <cp:revision>29</cp:revision>
  <dcterms:created xsi:type="dcterms:W3CDTF">2012-01-10T03:30:03Z</dcterms:created>
  <dcterms:modified xsi:type="dcterms:W3CDTF">2015-04-05T12:38:27Z</dcterms:modified>
</cp:coreProperties>
</file>